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6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7" r:id="rId1"/>
  </p:sldMasterIdLst>
  <p:notesMasterIdLst>
    <p:notesMasterId r:id="rId28"/>
  </p:notesMasterIdLst>
  <p:handoutMasterIdLst>
    <p:handoutMasterId r:id="rId29"/>
  </p:handoutMasterIdLst>
  <p:sldIdLst>
    <p:sldId id="458" r:id="rId2"/>
    <p:sldId id="445" r:id="rId3"/>
    <p:sldId id="483" r:id="rId4"/>
    <p:sldId id="406" r:id="rId5"/>
    <p:sldId id="451" r:id="rId6"/>
    <p:sldId id="409" r:id="rId7"/>
    <p:sldId id="416" r:id="rId8"/>
    <p:sldId id="347" r:id="rId9"/>
    <p:sldId id="469" r:id="rId10"/>
    <p:sldId id="459" r:id="rId11"/>
    <p:sldId id="460" r:id="rId12"/>
    <p:sldId id="355" r:id="rId13"/>
    <p:sldId id="462" r:id="rId14"/>
    <p:sldId id="463" r:id="rId15"/>
    <p:sldId id="464" r:id="rId16"/>
    <p:sldId id="465" r:id="rId17"/>
    <p:sldId id="466" r:id="rId18"/>
    <p:sldId id="325" r:id="rId19"/>
    <p:sldId id="468" r:id="rId20"/>
    <p:sldId id="470" r:id="rId21"/>
    <p:sldId id="471" r:id="rId22"/>
    <p:sldId id="467" r:id="rId23"/>
    <p:sldId id="472" r:id="rId24"/>
    <p:sldId id="473" r:id="rId25"/>
    <p:sldId id="474" r:id="rId26"/>
    <p:sldId id="476" r:id="rId27"/>
  </p:sldIdLst>
  <p:sldSz cx="12192000" cy="6858000"/>
  <p:notesSz cx="7315200" cy="9601200"/>
  <p:custDataLst>
    <p:tags r:id="rId3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18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37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5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42"/>
    <a:srgbClr val="FFFF00"/>
    <a:srgbClr val="3333FF"/>
    <a:srgbClr val="FF3300"/>
    <a:srgbClr val="CC00CC"/>
    <a:srgbClr val="FFCC00"/>
    <a:srgbClr val="FF9999"/>
    <a:srgbClr val="990099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76" autoAdjust="0"/>
    <p:restoredTop sz="94694"/>
  </p:normalViewPr>
  <p:slideViewPr>
    <p:cSldViewPr>
      <p:cViewPr varScale="1">
        <p:scale>
          <a:sx n="76" d="100"/>
          <a:sy n="76" d="100"/>
        </p:scale>
        <p:origin x="81" y="3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C3576A76-EAAE-494F-9F7F-EC8DD1141BE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96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993E6AE6-BA58-4D01-BFA7-9066FA1BC5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073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F5473-D906-4572-8260-982638E3881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08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81D889-D7E9-4039-B45C-46427384892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427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pitchFamily="34" charset="0"/>
                <a:ea typeface="ＭＳ Ｐゴシック" pitchFamily="34" charset="-128"/>
              </a:rPr>
              <a:t>There exists a ghostbusters demo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99ECC27-508E-4753-97C7-4AB399A8CBA1}" type="slidenum">
              <a:rPr lang="en-US" sz="1300"/>
              <a:pPr eaLnBrk="1" hangingPunct="1"/>
              <a:t>11</a:t>
            </a:fld>
            <a:endParaRPr lang="en-US" sz="13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pitchFamily="34" charset="0"/>
                <a:ea typeface="ＭＳ Ｐゴシック" pitchFamily="34" charset="-128"/>
              </a:rPr>
              <a:t>There exists a ghostbusters demo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99ECC27-508E-4753-97C7-4AB399A8CBA1}" type="slidenum">
              <a:rPr lang="en-US" sz="1300"/>
              <a:pPr eaLnBrk="1" hangingPunct="1"/>
              <a:t>12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1399607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pitchFamily="34" charset="0"/>
                <a:ea typeface="ＭＳ Ｐゴシック" pitchFamily="34" charset="-128"/>
              </a:rPr>
              <a:t>There exists a ghostbusters demo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99ECC27-508E-4753-97C7-4AB399A8CBA1}" type="slidenum">
              <a:rPr lang="en-US" sz="1300"/>
              <a:pPr eaLnBrk="1" hangingPunct="1"/>
              <a:t>13</a:t>
            </a:fld>
            <a:endParaRPr lang="en-US" sz="13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Arial" pitchFamily="34" charset="0"/>
                <a:ea typeface="ＭＳ Ｐゴシック" pitchFamily="34" charset="-128"/>
              </a:rPr>
              <a:t>There exists a ghostbusters demo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99ECC27-508E-4753-97C7-4AB399A8CBA1}" type="slidenum">
              <a:rPr lang="en-US" sz="1300"/>
              <a:pPr eaLnBrk="1" hangingPunct="1"/>
              <a:t>14</a:t>
            </a:fld>
            <a:endParaRPr lang="en-US" sz="13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Usually second evidence less informative</a:t>
            </a:r>
          </a:p>
          <a:p>
            <a:r>
              <a:rPr lang="en-US" dirty="0"/>
              <a:t>Opposite can also happen: XOR; knowing x1 not useful, knowing x2 not useful, knowing both useful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E6AE6-BA58-4D01-BFA7-9066FA1BC52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426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6FBDBA-8484-455D-B245-CB37572AF54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1F2AE3-E00A-49E3-84D4-020B69DEF9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D293A6-559F-4294-A2FB-84D948A6380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1BBA2E-7FD9-46B8-A226-C36B49A97B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21409C-11F8-4378-A9C8-ED515D87E57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CF41DF-D8B8-41F6-9DEF-CF73457948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BCC272-083A-4C84-813A-D9CF7008B0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0B74DA-79AF-4B05-95C9-B7F6D7E3AF6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AFD908-86D3-45AB-ADF7-3B2458B2F4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54A4C-ECA7-4D89-B689-5883706A9C3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413666-7D53-408E-8CAE-D86E2DAC0D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Palatino"/>
                <a:cs typeface="Palatino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Palatino"/>
                <a:cs typeface="Palatino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>
                <a:latin typeface="Palatino"/>
                <a:cs typeface="Palatino"/>
              </a:defRPr>
            </a:lvl1pPr>
          </a:lstStyle>
          <a:p>
            <a:fld id="{741FC258-4C93-4B3A-BC1B-47590C715D8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304800" y="1092200"/>
            <a:ext cx="11379200" cy="0"/>
          </a:xfrm>
          <a:prstGeom prst="line">
            <a:avLst/>
          </a:prstGeom>
          <a:ln w="12700" cmpd="sng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Palatino"/>
          <a:ea typeface="+mj-ea"/>
          <a:cs typeface="Palatino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Courier New"/>
        <a:buChar char="o"/>
        <a:defRPr sz="3200">
          <a:solidFill>
            <a:schemeClr val="tx1"/>
          </a:solidFill>
          <a:latin typeface="Palatino"/>
          <a:ea typeface="+mn-ea"/>
          <a:cs typeface="Palatino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Courier New"/>
        <a:buChar char="o"/>
        <a:defRPr sz="28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Courier New"/>
        <a:buChar char="o"/>
        <a:defRPr sz="24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Courier New"/>
        <a:buChar char="o"/>
        <a:defRPr sz="20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Courier New"/>
        <a:buChar char="o"/>
        <a:defRPr sz="20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tags" Target="../tags/tag14.xml"/><Relationship Id="rId7" Type="http://schemas.openxmlformats.org/officeDocument/2006/relationships/notesSlide" Target="../notesSlides/notesSlide6.xml"/><Relationship Id="rId12" Type="http://schemas.openxmlformats.org/officeDocument/2006/relationships/image" Target="../media/image25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4.png"/><Relationship Id="rId5" Type="http://schemas.openxmlformats.org/officeDocument/2006/relationships/tags" Target="../tags/tag16.xml"/><Relationship Id="rId10" Type="http://schemas.openxmlformats.org/officeDocument/2006/relationships/image" Target="../media/image23.png"/><Relationship Id="rId4" Type="http://schemas.openxmlformats.org/officeDocument/2006/relationships/tags" Target="../tags/tag15.xml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33.png"/><Relationship Id="rId7" Type="http://schemas.openxmlformats.org/officeDocument/2006/relationships/image" Target="../media/image37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20.xml"/><Relationship Id="rId7" Type="http://schemas.openxmlformats.org/officeDocument/2006/relationships/image" Target="../media/image33.png"/><Relationship Id="rId12" Type="http://schemas.openxmlformats.org/officeDocument/2006/relationships/image" Target="../media/image43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2.png"/><Relationship Id="rId5" Type="http://schemas.openxmlformats.org/officeDocument/2006/relationships/tags" Target="../tags/tag22.xml"/><Relationship Id="rId10" Type="http://schemas.openxmlformats.org/officeDocument/2006/relationships/image" Target="../media/image41.png"/><Relationship Id="rId4" Type="http://schemas.openxmlformats.org/officeDocument/2006/relationships/tags" Target="../tags/tag21.xml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50.png"/><Relationship Id="rId3" Type="http://schemas.openxmlformats.org/officeDocument/2006/relationships/tags" Target="../tags/tag2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9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image" Target="../media/image48.png"/><Relationship Id="rId5" Type="http://schemas.openxmlformats.org/officeDocument/2006/relationships/tags" Target="../tags/tag27.xml"/><Relationship Id="rId10" Type="http://schemas.openxmlformats.org/officeDocument/2006/relationships/image" Target="../media/image47.png"/><Relationship Id="rId4" Type="http://schemas.openxmlformats.org/officeDocument/2006/relationships/tags" Target="../tags/tag26.xml"/><Relationship Id="rId9" Type="http://schemas.openxmlformats.org/officeDocument/2006/relationships/image" Target="../media/image43.png"/><Relationship Id="rId1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tags" Target="../tags/tag31.xml"/><Relationship Id="rId7" Type="http://schemas.openxmlformats.org/officeDocument/2006/relationships/image" Target="../media/image52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5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2.xml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tags" Target="../tags/tag35.xml"/><Relationship Id="rId7" Type="http://schemas.openxmlformats.org/officeDocument/2006/relationships/image" Target="../media/image56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notesSlide" Target="../notesSlides/notesSlide7.xml"/><Relationship Id="rId10" Type="http://schemas.openxmlformats.org/officeDocument/2006/relationships/image" Target="../media/image5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9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8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7.png"/><Relationship Id="rId5" Type="http://schemas.openxmlformats.org/officeDocument/2006/relationships/tags" Target="../tags/tag6.xml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tags" Target="../tags/tag5.xml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7" Type="http://schemas.openxmlformats.org/officeDocument/2006/relationships/image" Target="../media/image14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752600"/>
            <a:ext cx="7441387" cy="4952999"/>
          </a:xfrm>
          <a:prstGeom prst="rect">
            <a:avLst/>
          </a:prstGeom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000" dirty="0"/>
              <a:t>Decision Networks and Value of Perfect Information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76200" y="6578597"/>
            <a:ext cx="12192000" cy="300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7" tIns="34288" rIns="68577" bIns="3428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>
                <a:latin typeface="Palatino"/>
                <a:cs typeface="Palatino"/>
              </a:rPr>
              <a:t>[These slides were created by Dan Klein, Pieter </a:t>
            </a:r>
            <a:r>
              <a:rPr lang="en-US" sz="1500" dirty="0" err="1">
                <a:latin typeface="Palatino"/>
                <a:cs typeface="Palatino"/>
              </a:rPr>
              <a:t>Abbeel</a:t>
            </a:r>
            <a:r>
              <a:rPr lang="en-US" sz="1500" dirty="0">
                <a:latin typeface="Palatino"/>
                <a:cs typeface="Palatino"/>
              </a:rPr>
              <a:t>, and Anca. http://</a:t>
            </a:r>
            <a:r>
              <a:rPr lang="en-US" sz="1500" dirty="0" err="1">
                <a:latin typeface="Palatino"/>
                <a:cs typeface="Palatino"/>
              </a:rPr>
              <a:t>ai.berkeley.edu</a:t>
            </a:r>
            <a:r>
              <a:rPr lang="en-US" sz="1500" dirty="0">
                <a:latin typeface="Palatino"/>
                <a:cs typeface="Palatino"/>
              </a:rPr>
              <a:t>.]</a:t>
            </a:r>
          </a:p>
        </p:txBody>
      </p:sp>
    </p:spTree>
    <p:extLst>
      <p:ext uri="{BB962C8B-B14F-4D97-AF65-F5344CB8AC3E}">
        <p14:creationId xmlns:p14="http://schemas.microsoft.com/office/powerpoint/2010/main" val="3728198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Networks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295400"/>
            <a:ext cx="7085861" cy="524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43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Decision Networks</a:t>
            </a:r>
          </a:p>
        </p:txBody>
      </p:sp>
      <p:cxnSp>
        <p:nvCxnSpPr>
          <p:cNvPr id="17411" name="AutoShape 4"/>
          <p:cNvCxnSpPr>
            <a:cxnSpLocks noChangeShapeType="1"/>
            <a:stCxn id="17412" idx="4"/>
            <a:endCxn id="17413" idx="0"/>
          </p:cNvCxnSpPr>
          <p:nvPr/>
        </p:nvCxnSpPr>
        <p:spPr bwMode="auto">
          <a:xfrm>
            <a:off x="5335588" y="4170363"/>
            <a:ext cx="0" cy="1149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7412" name="Oval 5"/>
          <p:cNvSpPr>
            <a:spLocks noChangeArrowheads="1"/>
          </p:cNvSpPr>
          <p:nvPr/>
        </p:nvSpPr>
        <p:spPr bwMode="auto">
          <a:xfrm>
            <a:off x="4724400" y="35814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Weather</a:t>
            </a:r>
          </a:p>
        </p:txBody>
      </p:sp>
      <p:sp>
        <p:nvSpPr>
          <p:cNvPr id="17413" name="Oval 6"/>
          <p:cNvSpPr>
            <a:spLocks noChangeArrowheads="1"/>
          </p:cNvSpPr>
          <p:nvPr/>
        </p:nvSpPr>
        <p:spPr bwMode="auto">
          <a:xfrm>
            <a:off x="4724400" y="53340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>
                <a:latin typeface="Calibri" pitchFamily="34" charset="0"/>
                <a:cs typeface="Calibri" pitchFamily="34" charset="0"/>
              </a:rPr>
              <a:t>Forecast</a:t>
            </a:r>
          </a:p>
        </p:txBody>
      </p:sp>
      <p:sp>
        <p:nvSpPr>
          <p:cNvPr id="17414" name="Rectangle 7"/>
          <p:cNvSpPr>
            <a:spLocks noChangeArrowheads="1"/>
          </p:cNvSpPr>
          <p:nvPr/>
        </p:nvSpPr>
        <p:spPr bwMode="auto">
          <a:xfrm>
            <a:off x="4800600" y="2098675"/>
            <a:ext cx="1143000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Umbrella</a:t>
            </a:r>
          </a:p>
        </p:txBody>
      </p:sp>
      <p:grpSp>
        <p:nvGrpSpPr>
          <p:cNvPr id="17415" name="Group 8"/>
          <p:cNvGrpSpPr>
            <a:grpSpLocks/>
          </p:cNvGrpSpPr>
          <p:nvPr/>
        </p:nvGrpSpPr>
        <p:grpSpPr bwMode="auto">
          <a:xfrm>
            <a:off x="7010400" y="2860675"/>
            <a:ext cx="838200" cy="533400"/>
            <a:chOff x="4368" y="1728"/>
            <a:chExt cx="528" cy="336"/>
          </a:xfrm>
        </p:grpSpPr>
        <p:sp>
          <p:nvSpPr>
            <p:cNvPr id="17422" name="Freeform 9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7423" name="Text Box 10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 pitchFamily="34" charset="0"/>
                  <a:cs typeface="Calibri" pitchFamily="34" charset="0"/>
                </a:rPr>
                <a:t>U</a:t>
              </a:r>
            </a:p>
          </p:txBody>
        </p:sp>
      </p:grpSp>
      <p:cxnSp>
        <p:nvCxnSpPr>
          <p:cNvPr id="17416" name="AutoShape 11"/>
          <p:cNvCxnSpPr>
            <a:cxnSpLocks noChangeShapeType="1"/>
            <a:stCxn id="17414" idx="3"/>
            <a:endCxn id="17422" idx="1"/>
          </p:cNvCxnSpPr>
          <p:nvPr/>
        </p:nvCxnSpPr>
        <p:spPr bwMode="auto">
          <a:xfrm>
            <a:off x="5957888" y="2365375"/>
            <a:ext cx="1038225" cy="7620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7417" name="AutoShape 12"/>
          <p:cNvCxnSpPr>
            <a:cxnSpLocks noChangeShapeType="1"/>
            <a:stCxn id="17412" idx="6"/>
            <a:endCxn id="17422" idx="1"/>
          </p:cNvCxnSpPr>
          <p:nvPr/>
        </p:nvCxnSpPr>
        <p:spPr bwMode="auto">
          <a:xfrm flipV="1">
            <a:off x="5961063" y="3127375"/>
            <a:ext cx="1035050" cy="7413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00200"/>
            <a:ext cx="2071456" cy="12191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887" y="3505200"/>
            <a:ext cx="1923112" cy="10834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5098676"/>
            <a:ext cx="2057400" cy="114972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752600"/>
            <a:ext cx="4717564" cy="319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2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Decision Networks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71600"/>
            <a:ext cx="9448800" cy="47545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F0000"/>
                </a:solidFill>
                <a:latin typeface="Calibri"/>
                <a:ea typeface="ＭＳ Ｐゴシック" pitchFamily="34" charset="-128"/>
                <a:cs typeface="Calibri"/>
              </a:rPr>
              <a:t>MEU: choose the action which maximizes the expected utility given the evidence</a:t>
            </a:r>
          </a:p>
          <a:p>
            <a:pPr>
              <a:lnSpc>
                <a:spcPct val="8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</p:txBody>
      </p:sp>
      <p:cxnSp>
        <p:nvCxnSpPr>
          <p:cNvPr id="17411" name="AutoShape 4"/>
          <p:cNvCxnSpPr>
            <a:cxnSpLocks noChangeShapeType="1"/>
            <a:stCxn id="17412" idx="4"/>
            <a:endCxn id="17413" idx="0"/>
          </p:cNvCxnSpPr>
          <p:nvPr/>
        </p:nvCxnSpPr>
        <p:spPr bwMode="auto">
          <a:xfrm>
            <a:off x="8154988" y="4475163"/>
            <a:ext cx="0" cy="1149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7412" name="Oval 5"/>
          <p:cNvSpPr>
            <a:spLocks noChangeArrowheads="1"/>
          </p:cNvSpPr>
          <p:nvPr/>
        </p:nvSpPr>
        <p:spPr bwMode="auto">
          <a:xfrm>
            <a:off x="7543800" y="38862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Weather</a:t>
            </a:r>
          </a:p>
        </p:txBody>
      </p:sp>
      <p:sp>
        <p:nvSpPr>
          <p:cNvPr id="17413" name="Oval 6"/>
          <p:cNvSpPr>
            <a:spLocks noChangeArrowheads="1"/>
          </p:cNvSpPr>
          <p:nvPr/>
        </p:nvSpPr>
        <p:spPr bwMode="auto">
          <a:xfrm>
            <a:off x="7543800" y="56388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>
                <a:latin typeface="Calibri"/>
                <a:cs typeface="Calibri"/>
              </a:rPr>
              <a:t>Forecast</a:t>
            </a:r>
          </a:p>
        </p:txBody>
      </p:sp>
      <p:sp>
        <p:nvSpPr>
          <p:cNvPr id="17414" name="Rectangle 7"/>
          <p:cNvSpPr>
            <a:spLocks noChangeArrowheads="1"/>
          </p:cNvSpPr>
          <p:nvPr/>
        </p:nvSpPr>
        <p:spPr bwMode="auto">
          <a:xfrm>
            <a:off x="7620000" y="2403475"/>
            <a:ext cx="1143000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Umbrella</a:t>
            </a:r>
          </a:p>
        </p:txBody>
      </p:sp>
      <p:grpSp>
        <p:nvGrpSpPr>
          <p:cNvPr id="17415" name="Group 8"/>
          <p:cNvGrpSpPr>
            <a:grpSpLocks/>
          </p:cNvGrpSpPr>
          <p:nvPr/>
        </p:nvGrpSpPr>
        <p:grpSpPr bwMode="auto">
          <a:xfrm>
            <a:off x="9829800" y="3165475"/>
            <a:ext cx="838200" cy="533400"/>
            <a:chOff x="4368" y="1728"/>
            <a:chExt cx="528" cy="336"/>
          </a:xfrm>
        </p:grpSpPr>
        <p:sp>
          <p:nvSpPr>
            <p:cNvPr id="17422" name="Freeform 9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7423" name="Text Box 10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U</a:t>
              </a:r>
            </a:p>
          </p:txBody>
        </p:sp>
      </p:grpSp>
      <p:cxnSp>
        <p:nvCxnSpPr>
          <p:cNvPr id="17416" name="AutoShape 11"/>
          <p:cNvCxnSpPr>
            <a:cxnSpLocks noChangeShapeType="1"/>
            <a:stCxn id="17414" idx="3"/>
            <a:endCxn id="17422" idx="1"/>
          </p:cNvCxnSpPr>
          <p:nvPr/>
        </p:nvCxnSpPr>
        <p:spPr bwMode="auto">
          <a:xfrm>
            <a:off x="8777288" y="2670175"/>
            <a:ext cx="1038225" cy="7620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7417" name="AutoShape 12"/>
          <p:cNvCxnSpPr>
            <a:cxnSpLocks noChangeShapeType="1"/>
            <a:stCxn id="17412" idx="6"/>
            <a:endCxn id="17422" idx="1"/>
          </p:cNvCxnSpPr>
          <p:nvPr/>
        </p:nvCxnSpPr>
        <p:spPr bwMode="auto">
          <a:xfrm flipV="1">
            <a:off x="8780463" y="3432175"/>
            <a:ext cx="1035050" cy="7413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4" name="Oval 5"/>
          <p:cNvSpPr>
            <a:spLocks noChangeArrowheads="1"/>
          </p:cNvSpPr>
          <p:nvPr/>
        </p:nvSpPr>
        <p:spPr bwMode="auto">
          <a:xfrm>
            <a:off x="457200" y="4572000"/>
            <a:ext cx="609600" cy="3048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503238" y="5257800"/>
            <a:ext cx="533400" cy="228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7" name="Freeform 9"/>
          <p:cNvSpPr>
            <a:spLocks/>
          </p:cNvSpPr>
          <p:nvPr/>
        </p:nvSpPr>
        <p:spPr bwMode="auto">
          <a:xfrm>
            <a:off x="457200" y="6019800"/>
            <a:ext cx="609600" cy="304800"/>
          </a:xfrm>
          <a:custGeom>
            <a:avLst/>
            <a:gdLst>
              <a:gd name="T0" fmla="*/ 21821033 w 783"/>
              <a:gd name="T1" fmla="*/ 0 h 288"/>
              <a:gd name="T2" fmla="*/ 0 w 783"/>
              <a:gd name="T3" fmla="*/ 407704925 h 288"/>
              <a:gd name="T4" fmla="*/ 21821033 w 783"/>
              <a:gd name="T5" fmla="*/ 813170417 h 288"/>
              <a:gd name="T6" fmla="*/ 44853480 w 783"/>
              <a:gd name="T7" fmla="*/ 398745075 h 288"/>
              <a:gd name="T8" fmla="*/ 21821033 w 783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83"/>
              <a:gd name="T16" fmla="*/ 0 h 288"/>
              <a:gd name="T17" fmla="*/ 783 w 783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83" h="288">
                <a:moveTo>
                  <a:pt x="384" y="0"/>
                </a:moveTo>
                <a:lnTo>
                  <a:pt x="0" y="144"/>
                </a:lnTo>
                <a:lnTo>
                  <a:pt x="384" y="288"/>
                </a:lnTo>
                <a:lnTo>
                  <a:pt x="783" y="141"/>
                </a:lnTo>
                <a:lnTo>
                  <a:pt x="384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685800" y="1905000"/>
            <a:ext cx="4800600" cy="437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Can directly operationalize this with decision networks</a:t>
            </a:r>
          </a:p>
          <a:p>
            <a:pPr lvl="3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3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Bayes nets with nodes for utility and actions</a:t>
            </a:r>
          </a:p>
          <a:p>
            <a:pPr lvl="6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Lets us calculate the expected utility for each action</a:t>
            </a:r>
          </a:p>
          <a:p>
            <a:pPr lvl="4">
              <a:lnSpc>
                <a:spcPct val="80000"/>
              </a:lnSpc>
            </a:pPr>
            <a:endParaRPr lang="en-US" sz="1000" dirty="0">
              <a:latin typeface="Calibri"/>
              <a:cs typeface="Calibri"/>
            </a:endParaRPr>
          </a:p>
          <a:p>
            <a:pPr lvl="2">
              <a:lnSpc>
                <a:spcPct val="80000"/>
              </a:lnSpc>
            </a:pPr>
            <a:endParaRPr lang="en-US" sz="1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New node types:</a:t>
            </a:r>
          </a:p>
          <a:p>
            <a:pPr lvl="5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5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5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Chance nodes (just like BNs)</a:t>
            </a:r>
          </a:p>
          <a:p>
            <a:pPr lvl="6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Actions (rectangles, cannot have parents, act as observed evidence)</a:t>
            </a:r>
          </a:p>
          <a:p>
            <a:pPr lvl="5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5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5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5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Utility node (diamond, depends on action and chance nodes)</a:t>
            </a:r>
          </a:p>
        </p:txBody>
      </p:sp>
    </p:spTree>
    <p:extLst>
      <p:ext uri="{BB962C8B-B14F-4D97-AF65-F5344CB8AC3E}">
        <p14:creationId xmlns:p14="http://schemas.microsoft.com/office/powerpoint/2010/main" val="41689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 animBg="1"/>
      <p:bldP spid="17413" grpId="0" animBg="1"/>
      <p:bldP spid="17414" grpId="0" animBg="1"/>
      <p:bldP spid="14" grpId="0" animBg="1"/>
      <p:bldP spid="15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Decision Networks</a:t>
            </a:r>
          </a:p>
        </p:txBody>
      </p:sp>
      <p:cxnSp>
        <p:nvCxnSpPr>
          <p:cNvPr id="17411" name="AutoShape 4"/>
          <p:cNvCxnSpPr>
            <a:cxnSpLocks noChangeShapeType="1"/>
            <a:stCxn id="17412" idx="4"/>
            <a:endCxn id="17413" idx="0"/>
          </p:cNvCxnSpPr>
          <p:nvPr/>
        </p:nvCxnSpPr>
        <p:spPr bwMode="auto">
          <a:xfrm>
            <a:off x="7850188" y="4205288"/>
            <a:ext cx="0" cy="1149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7412" name="Oval 5"/>
          <p:cNvSpPr>
            <a:spLocks noChangeArrowheads="1"/>
          </p:cNvSpPr>
          <p:nvPr/>
        </p:nvSpPr>
        <p:spPr bwMode="auto">
          <a:xfrm>
            <a:off x="7239000" y="36163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Palatino"/>
                <a:cs typeface="Palatino"/>
              </a:rPr>
              <a:t>Weather</a:t>
            </a:r>
          </a:p>
        </p:txBody>
      </p:sp>
      <p:sp>
        <p:nvSpPr>
          <p:cNvPr id="17413" name="Oval 6"/>
          <p:cNvSpPr>
            <a:spLocks noChangeArrowheads="1"/>
          </p:cNvSpPr>
          <p:nvPr/>
        </p:nvSpPr>
        <p:spPr bwMode="auto">
          <a:xfrm>
            <a:off x="7239000" y="53689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>
                <a:latin typeface="Palatino"/>
                <a:cs typeface="Palatino"/>
              </a:rPr>
              <a:t>Forecast</a:t>
            </a:r>
          </a:p>
        </p:txBody>
      </p:sp>
      <p:sp>
        <p:nvSpPr>
          <p:cNvPr id="17414" name="Rectangle 7"/>
          <p:cNvSpPr>
            <a:spLocks noChangeArrowheads="1"/>
          </p:cNvSpPr>
          <p:nvPr/>
        </p:nvSpPr>
        <p:spPr bwMode="auto">
          <a:xfrm>
            <a:off x="7315200" y="2133600"/>
            <a:ext cx="1143000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Palatino"/>
                <a:cs typeface="Palatino"/>
              </a:rPr>
              <a:t>Umbrella</a:t>
            </a:r>
          </a:p>
        </p:txBody>
      </p:sp>
      <p:grpSp>
        <p:nvGrpSpPr>
          <p:cNvPr id="17415" name="Group 8"/>
          <p:cNvGrpSpPr>
            <a:grpSpLocks/>
          </p:cNvGrpSpPr>
          <p:nvPr/>
        </p:nvGrpSpPr>
        <p:grpSpPr bwMode="auto">
          <a:xfrm>
            <a:off x="9525000" y="2895600"/>
            <a:ext cx="838200" cy="533400"/>
            <a:chOff x="4368" y="1728"/>
            <a:chExt cx="528" cy="336"/>
          </a:xfrm>
        </p:grpSpPr>
        <p:sp>
          <p:nvSpPr>
            <p:cNvPr id="17422" name="Freeform 9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Palatino"/>
                <a:cs typeface="Palatino"/>
              </a:endParaRPr>
            </a:p>
          </p:txBody>
        </p:sp>
        <p:sp>
          <p:nvSpPr>
            <p:cNvPr id="17423" name="Text Box 10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Palatino"/>
                  <a:cs typeface="Palatino"/>
                </a:rPr>
                <a:t>U</a:t>
              </a:r>
            </a:p>
          </p:txBody>
        </p:sp>
      </p:grpSp>
      <p:cxnSp>
        <p:nvCxnSpPr>
          <p:cNvPr id="17416" name="AutoShape 11"/>
          <p:cNvCxnSpPr>
            <a:cxnSpLocks noChangeShapeType="1"/>
            <a:stCxn id="17414" idx="3"/>
            <a:endCxn id="17422" idx="1"/>
          </p:cNvCxnSpPr>
          <p:nvPr/>
        </p:nvCxnSpPr>
        <p:spPr bwMode="auto">
          <a:xfrm>
            <a:off x="8472488" y="2400300"/>
            <a:ext cx="1038225" cy="7620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7417" name="AutoShape 12"/>
          <p:cNvCxnSpPr>
            <a:cxnSpLocks noChangeShapeType="1"/>
            <a:stCxn id="17412" idx="6"/>
            <a:endCxn id="17422" idx="1"/>
          </p:cNvCxnSpPr>
          <p:nvPr/>
        </p:nvCxnSpPr>
        <p:spPr bwMode="auto">
          <a:xfrm flipV="1">
            <a:off x="8475663" y="3162300"/>
            <a:ext cx="1035050" cy="7413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1066800" y="1447800"/>
            <a:ext cx="4800600" cy="490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800" dirty="0">
                <a:latin typeface="Palatino"/>
                <a:ea typeface="ＭＳ Ｐゴシック" pitchFamily="34" charset="-128"/>
                <a:cs typeface="Palatino"/>
              </a:rPr>
              <a:t>Action selection</a:t>
            </a:r>
          </a:p>
          <a:p>
            <a:pPr lvl="3">
              <a:lnSpc>
                <a:spcPct val="80000"/>
              </a:lnSpc>
            </a:pPr>
            <a:endParaRPr lang="en-US" sz="1200" dirty="0">
              <a:latin typeface="Palatino"/>
              <a:cs typeface="Palatino"/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Palatino"/>
                <a:cs typeface="Palatino"/>
              </a:rPr>
              <a:t>Instantiate all evidence</a:t>
            </a:r>
          </a:p>
          <a:p>
            <a:pPr lvl="5">
              <a:lnSpc>
                <a:spcPct val="80000"/>
              </a:lnSpc>
            </a:pPr>
            <a:endParaRPr lang="en-US" sz="1600" dirty="0">
              <a:latin typeface="Palatino"/>
              <a:cs typeface="Palatino"/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Palatino"/>
                <a:cs typeface="Palatino"/>
              </a:rPr>
              <a:t>Set action node(s) each possible way</a:t>
            </a:r>
          </a:p>
          <a:p>
            <a:pPr lvl="4">
              <a:lnSpc>
                <a:spcPct val="80000"/>
              </a:lnSpc>
            </a:pPr>
            <a:endParaRPr lang="en-US" sz="1600" dirty="0">
              <a:latin typeface="Palatino"/>
              <a:cs typeface="Palatino"/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Palatino"/>
                <a:cs typeface="Palatino"/>
              </a:rPr>
              <a:t>Calculate posterior for all parents of utility node, given the evidence</a:t>
            </a:r>
          </a:p>
          <a:p>
            <a:pPr lvl="4">
              <a:lnSpc>
                <a:spcPct val="80000"/>
              </a:lnSpc>
            </a:pPr>
            <a:endParaRPr lang="en-US" sz="1600" dirty="0">
              <a:latin typeface="Palatino"/>
              <a:cs typeface="Palatino"/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Palatino"/>
                <a:cs typeface="Palatino"/>
              </a:rPr>
              <a:t>Calculate expected utility for each action</a:t>
            </a:r>
          </a:p>
          <a:p>
            <a:pPr lvl="4">
              <a:lnSpc>
                <a:spcPct val="80000"/>
              </a:lnSpc>
            </a:pPr>
            <a:endParaRPr lang="en-US" sz="1600" dirty="0">
              <a:latin typeface="Palatino"/>
              <a:cs typeface="Palatino"/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Palatino"/>
                <a:cs typeface="Palatino"/>
              </a:rPr>
              <a:t>Choose maximizing action</a:t>
            </a:r>
          </a:p>
        </p:txBody>
      </p:sp>
    </p:spTree>
    <p:extLst>
      <p:ext uri="{BB962C8B-B14F-4D97-AF65-F5344CB8AC3E}">
        <p14:creationId xmlns:p14="http://schemas.microsoft.com/office/powerpoint/2010/main" val="3436072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Maximum Expected Utility</a:t>
            </a:r>
          </a:p>
        </p:txBody>
      </p:sp>
      <p:sp>
        <p:nvSpPr>
          <p:cNvPr id="17412" name="Oval 5"/>
          <p:cNvSpPr>
            <a:spLocks noChangeArrowheads="1"/>
          </p:cNvSpPr>
          <p:nvPr/>
        </p:nvSpPr>
        <p:spPr bwMode="auto">
          <a:xfrm>
            <a:off x="5791200" y="36163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Weather</a:t>
            </a:r>
          </a:p>
        </p:txBody>
      </p:sp>
      <p:sp>
        <p:nvSpPr>
          <p:cNvPr id="17414" name="Rectangle 7"/>
          <p:cNvSpPr>
            <a:spLocks noChangeArrowheads="1"/>
          </p:cNvSpPr>
          <p:nvPr/>
        </p:nvSpPr>
        <p:spPr bwMode="auto">
          <a:xfrm>
            <a:off x="5867400" y="2133600"/>
            <a:ext cx="1143000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Umbrella</a:t>
            </a:r>
          </a:p>
        </p:txBody>
      </p:sp>
      <p:grpSp>
        <p:nvGrpSpPr>
          <p:cNvPr id="17415" name="Group 8"/>
          <p:cNvGrpSpPr>
            <a:grpSpLocks/>
          </p:cNvGrpSpPr>
          <p:nvPr/>
        </p:nvGrpSpPr>
        <p:grpSpPr bwMode="auto">
          <a:xfrm>
            <a:off x="8077200" y="2895600"/>
            <a:ext cx="838200" cy="533400"/>
            <a:chOff x="4368" y="1728"/>
            <a:chExt cx="528" cy="336"/>
          </a:xfrm>
        </p:grpSpPr>
        <p:sp>
          <p:nvSpPr>
            <p:cNvPr id="17422" name="Freeform 9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7423" name="Text Box 10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U</a:t>
              </a:r>
            </a:p>
          </p:txBody>
        </p:sp>
      </p:grpSp>
      <p:cxnSp>
        <p:nvCxnSpPr>
          <p:cNvPr id="17416" name="AutoShape 11"/>
          <p:cNvCxnSpPr>
            <a:cxnSpLocks noChangeShapeType="1"/>
            <a:stCxn id="17414" idx="3"/>
            <a:endCxn id="17422" idx="1"/>
          </p:cNvCxnSpPr>
          <p:nvPr/>
        </p:nvCxnSpPr>
        <p:spPr bwMode="auto">
          <a:xfrm>
            <a:off x="7024688" y="2400300"/>
            <a:ext cx="1038225" cy="7620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7417" name="AutoShape 12"/>
          <p:cNvCxnSpPr>
            <a:cxnSpLocks noChangeShapeType="1"/>
            <a:stCxn id="17412" idx="6"/>
            <a:endCxn id="17422" idx="1"/>
          </p:cNvCxnSpPr>
          <p:nvPr/>
        </p:nvCxnSpPr>
        <p:spPr bwMode="auto">
          <a:xfrm flipV="1">
            <a:off x="7027863" y="3162300"/>
            <a:ext cx="1035050" cy="7413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aphicFrame>
        <p:nvGraphicFramePr>
          <p:cNvPr id="17" name="Group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590241"/>
              </p:ext>
            </p:extLst>
          </p:nvPr>
        </p:nvGraphicFramePr>
        <p:xfrm>
          <a:off x="5562600" y="4525962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P(W)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Text Box 52"/>
          <p:cNvSpPr txBox="1">
            <a:spLocks noChangeArrowheads="1"/>
          </p:cNvSpPr>
          <p:nvPr/>
        </p:nvSpPr>
        <p:spPr bwMode="auto">
          <a:xfrm>
            <a:off x="457200" y="1600200"/>
            <a:ext cx="228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Umbrella = leave</a:t>
            </a:r>
          </a:p>
        </p:txBody>
      </p:sp>
      <p:sp>
        <p:nvSpPr>
          <p:cNvPr id="20" name="Text Box 53"/>
          <p:cNvSpPr txBox="1">
            <a:spLocks noChangeArrowheads="1"/>
          </p:cNvSpPr>
          <p:nvPr/>
        </p:nvSpPr>
        <p:spPr bwMode="auto">
          <a:xfrm>
            <a:off x="457200" y="3429000"/>
            <a:ext cx="228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Umbrella = take</a:t>
            </a:r>
          </a:p>
        </p:txBody>
      </p:sp>
      <p:pic>
        <p:nvPicPr>
          <p:cNvPr id="21" name="Picture 68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2133600"/>
            <a:ext cx="36576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69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3937000"/>
            <a:ext cx="35052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1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724400"/>
            <a:ext cx="2667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 Box 62"/>
          <p:cNvSpPr txBox="1">
            <a:spLocks noChangeArrowheads="1"/>
          </p:cNvSpPr>
          <p:nvPr/>
        </p:nvSpPr>
        <p:spPr bwMode="auto">
          <a:xfrm>
            <a:off x="457200" y="5653088"/>
            <a:ext cx="2743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Optimal decision = leave</a:t>
            </a:r>
          </a:p>
        </p:txBody>
      </p:sp>
      <p:pic>
        <p:nvPicPr>
          <p:cNvPr id="25" name="Picture 64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819400"/>
            <a:ext cx="2692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70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6248400"/>
            <a:ext cx="30734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948" y="1303026"/>
            <a:ext cx="3591652" cy="2430773"/>
          </a:xfrm>
          <a:prstGeom prst="rect">
            <a:avLst/>
          </a:prstGeom>
        </p:spPr>
      </p:pic>
      <p:graphicFrame>
        <p:nvGraphicFramePr>
          <p:cNvPr id="27" name="Group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034494"/>
              </p:ext>
            </p:extLst>
          </p:nvPr>
        </p:nvGraphicFramePr>
        <p:xfrm>
          <a:off x="8686800" y="4191000"/>
          <a:ext cx="3200400" cy="1981200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U(A,W)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leave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leave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take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take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343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Decisions as Outcome Trees</a:t>
            </a:r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>
          <a:xfrm>
            <a:off x="3733800" y="5791200"/>
            <a:ext cx="8229600" cy="639762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Almost exactly like </a:t>
            </a:r>
            <a:r>
              <a:rPr lang="en-US" sz="2400" dirty="0" err="1">
                <a:ea typeface="ＭＳ Ｐゴシック" pitchFamily="34" charset="-128"/>
              </a:rPr>
              <a:t>expectimax</a:t>
            </a:r>
            <a:r>
              <a:rPr lang="en-US" sz="2400" dirty="0">
                <a:ea typeface="ＭＳ Ｐゴシック" pitchFamily="34" charset="-128"/>
              </a:rPr>
              <a:t> / MDPs</a:t>
            </a:r>
          </a:p>
          <a:p>
            <a:r>
              <a:rPr lang="en-US" sz="2400" dirty="0">
                <a:ea typeface="ＭＳ Ｐゴシック" pitchFamily="34" charset="-128"/>
              </a:rPr>
              <a:t>What</a:t>
            </a:r>
            <a:r>
              <a:rPr lang="ja-JP" altLang="en-US" sz="2400" dirty="0">
                <a:ea typeface="ＭＳ Ｐゴシック" pitchFamily="34" charset="-128"/>
              </a:rPr>
              <a:t>’</a:t>
            </a:r>
            <a:r>
              <a:rPr lang="en-US" altLang="ja-JP" sz="2400" dirty="0">
                <a:ea typeface="ＭＳ Ｐゴシック" pitchFamily="34" charset="-128"/>
              </a:rPr>
              <a:t>s changed?</a:t>
            </a:r>
            <a:endParaRPr lang="en-US" sz="2400" dirty="0">
              <a:ea typeface="ＭＳ Ｐゴシック" pitchFamily="34" charset="-128"/>
            </a:endParaRPr>
          </a:p>
        </p:txBody>
      </p:sp>
      <p:grpSp>
        <p:nvGrpSpPr>
          <p:cNvPr id="21508" name="Group 44"/>
          <p:cNvGrpSpPr>
            <a:grpSpLocks/>
          </p:cNvGrpSpPr>
          <p:nvPr/>
        </p:nvGrpSpPr>
        <p:grpSpPr bwMode="auto">
          <a:xfrm>
            <a:off x="3505200" y="1600200"/>
            <a:ext cx="8534400" cy="3124200"/>
            <a:chOff x="228600" y="1676400"/>
            <a:chExt cx="8534400" cy="3124200"/>
          </a:xfrm>
        </p:grpSpPr>
        <p:grpSp>
          <p:nvGrpSpPr>
            <p:cNvPr id="21509" name="Group 5"/>
            <p:cNvGrpSpPr>
              <a:grpSpLocks/>
            </p:cNvGrpSpPr>
            <p:nvPr/>
          </p:nvGrpSpPr>
          <p:grpSpPr bwMode="auto">
            <a:xfrm>
              <a:off x="228600" y="4267200"/>
              <a:ext cx="1828800" cy="533400"/>
              <a:chOff x="4368" y="1728"/>
              <a:chExt cx="528" cy="336"/>
            </a:xfrm>
          </p:grpSpPr>
          <p:sp>
            <p:nvSpPr>
              <p:cNvPr id="21534" name="Freeform 6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1535" name="Text Box 7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800">
                    <a:latin typeface="Calibri" pitchFamily="34" charset="0"/>
                    <a:cs typeface="Calibri" pitchFamily="34" charset="0"/>
                  </a:rPr>
                  <a:t>U(t,s)</a:t>
                </a:r>
              </a:p>
            </p:txBody>
          </p:sp>
        </p:grpSp>
        <p:sp>
          <p:nvSpPr>
            <p:cNvPr id="21510" name="Oval 3"/>
            <p:cNvSpPr>
              <a:spLocks noChangeArrowheads="1"/>
            </p:cNvSpPr>
            <p:nvPr/>
          </p:nvSpPr>
          <p:spPr bwMode="auto">
            <a:xfrm>
              <a:off x="1447800" y="2895600"/>
              <a:ext cx="1371600" cy="5746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 pitchFamily="34" charset="0"/>
                  <a:cs typeface="Calibri" pitchFamily="34" charset="0"/>
                </a:rPr>
                <a:t>Weather | {}</a:t>
              </a:r>
            </a:p>
          </p:txBody>
        </p:sp>
        <p:sp>
          <p:nvSpPr>
            <p:cNvPr id="21511" name="Oval 3"/>
            <p:cNvSpPr>
              <a:spLocks noChangeArrowheads="1"/>
            </p:cNvSpPr>
            <p:nvPr/>
          </p:nvSpPr>
          <p:spPr bwMode="auto">
            <a:xfrm>
              <a:off x="6172200" y="2895600"/>
              <a:ext cx="1371599" cy="5746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  <a:cs typeface="Calibri" pitchFamily="34" charset="0"/>
                </a:rPr>
                <a:t>Weather | {}</a:t>
              </a:r>
            </a:p>
          </p:txBody>
        </p:sp>
        <p:cxnSp>
          <p:nvCxnSpPr>
            <p:cNvPr id="12" name="Straight Arrow Connector 11"/>
            <p:cNvCxnSpPr>
              <a:stCxn id="18" idx="3"/>
              <a:endCxn id="21510" idx="0"/>
            </p:cNvCxnSpPr>
            <p:nvPr/>
          </p:nvCxnSpPr>
          <p:spPr>
            <a:xfrm rot="5400000">
              <a:off x="2914650" y="1352550"/>
              <a:ext cx="762000" cy="23241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18" idx="3"/>
              <a:endCxn id="21511" idx="0"/>
            </p:cNvCxnSpPr>
            <p:nvPr/>
          </p:nvCxnSpPr>
          <p:spPr>
            <a:xfrm rot="16200000" flipH="1">
              <a:off x="5276850" y="1314450"/>
              <a:ext cx="762000" cy="24003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14" name="TextBox 15"/>
            <p:cNvSpPr txBox="1">
              <a:spLocks noChangeArrowheads="1"/>
            </p:cNvSpPr>
            <p:nvPr/>
          </p:nvSpPr>
          <p:spPr bwMode="auto">
            <a:xfrm rot="-1071566">
              <a:off x="2625356" y="2219479"/>
              <a:ext cx="9906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 pitchFamily="34" charset="0"/>
                  <a:cs typeface="Calibri" pitchFamily="34" charset="0"/>
                </a:rPr>
                <a:t>take</a:t>
              </a:r>
            </a:p>
          </p:txBody>
        </p:sp>
        <p:sp>
          <p:nvSpPr>
            <p:cNvPr id="21515" name="TextBox 16"/>
            <p:cNvSpPr txBox="1">
              <a:spLocks noChangeArrowheads="1"/>
            </p:cNvSpPr>
            <p:nvPr/>
          </p:nvSpPr>
          <p:spPr bwMode="auto">
            <a:xfrm rot="1093261">
              <a:off x="5444931" y="2278920"/>
              <a:ext cx="9906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 pitchFamily="34" charset="0"/>
                  <a:cs typeface="Calibri" pitchFamily="34" charset="0"/>
                </a:rPr>
                <a:t>leave</a:t>
              </a:r>
            </a:p>
          </p:txBody>
        </p:sp>
        <p:sp>
          <p:nvSpPr>
            <p:cNvPr id="18" name="Isosceles Triangle 17"/>
            <p:cNvSpPr/>
            <p:nvPr/>
          </p:nvSpPr>
          <p:spPr>
            <a:xfrm>
              <a:off x="3886200" y="1676400"/>
              <a:ext cx="1143000" cy="4572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{}</a:t>
              </a:r>
            </a:p>
            <a:p>
              <a:pPr algn="ctr">
                <a:defRPr/>
              </a:pPr>
              <a:endPara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19" name="Straight Arrow Connector 18"/>
            <p:cNvCxnSpPr>
              <a:stCxn id="21510" idx="4"/>
            </p:cNvCxnSpPr>
            <p:nvPr/>
          </p:nvCxnSpPr>
          <p:spPr>
            <a:xfrm rot="5400000">
              <a:off x="1201737" y="3335338"/>
              <a:ext cx="796925" cy="10668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18" name="TextBox 19"/>
            <p:cNvSpPr txBox="1">
              <a:spLocks noChangeArrowheads="1"/>
            </p:cNvSpPr>
            <p:nvPr/>
          </p:nvSpPr>
          <p:spPr bwMode="auto">
            <a:xfrm rot="-2151216">
              <a:off x="972872" y="3497698"/>
              <a:ext cx="9906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 pitchFamily="34" charset="0"/>
                  <a:cs typeface="Calibri" pitchFamily="34" charset="0"/>
                </a:rPr>
                <a:t>sun</a:t>
              </a:r>
            </a:p>
          </p:txBody>
        </p:sp>
        <p:grpSp>
          <p:nvGrpSpPr>
            <p:cNvPr id="21519" name="Group 21"/>
            <p:cNvGrpSpPr>
              <a:grpSpLocks/>
            </p:cNvGrpSpPr>
            <p:nvPr/>
          </p:nvGrpSpPr>
          <p:grpSpPr bwMode="auto">
            <a:xfrm>
              <a:off x="2209800" y="4267200"/>
              <a:ext cx="1828800" cy="533400"/>
              <a:chOff x="4368" y="1728"/>
              <a:chExt cx="528" cy="336"/>
            </a:xfrm>
          </p:grpSpPr>
          <p:sp>
            <p:nvSpPr>
              <p:cNvPr id="21532" name="Freeform 22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1533" name="Text Box 7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800">
                    <a:latin typeface="Calibri" pitchFamily="34" charset="0"/>
                    <a:cs typeface="Calibri" pitchFamily="34" charset="0"/>
                  </a:rPr>
                  <a:t>U(t,r)</a:t>
                </a:r>
              </a:p>
            </p:txBody>
          </p:sp>
        </p:grpSp>
        <p:cxnSp>
          <p:nvCxnSpPr>
            <p:cNvPr id="25" name="Straight Arrow Connector 24"/>
            <p:cNvCxnSpPr>
              <a:stCxn id="21510" idx="4"/>
            </p:cNvCxnSpPr>
            <p:nvPr/>
          </p:nvCxnSpPr>
          <p:spPr>
            <a:xfrm rot="16200000" flipH="1">
              <a:off x="2230437" y="3373438"/>
              <a:ext cx="796925" cy="9906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21" name="TextBox 32"/>
            <p:cNvSpPr txBox="1">
              <a:spLocks noChangeArrowheads="1"/>
            </p:cNvSpPr>
            <p:nvPr/>
          </p:nvSpPr>
          <p:spPr bwMode="auto">
            <a:xfrm rot="2243371">
              <a:off x="2576893" y="3766819"/>
              <a:ext cx="9906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 dirty="0">
                  <a:latin typeface="Calibri" pitchFamily="34" charset="0"/>
                  <a:cs typeface="Calibri" pitchFamily="34" charset="0"/>
                </a:rPr>
                <a:t>rain</a:t>
              </a:r>
            </a:p>
          </p:txBody>
        </p:sp>
        <p:grpSp>
          <p:nvGrpSpPr>
            <p:cNvPr id="21522" name="Group 34"/>
            <p:cNvGrpSpPr>
              <a:grpSpLocks/>
            </p:cNvGrpSpPr>
            <p:nvPr/>
          </p:nvGrpSpPr>
          <p:grpSpPr bwMode="auto">
            <a:xfrm>
              <a:off x="4953000" y="4267200"/>
              <a:ext cx="1828800" cy="533400"/>
              <a:chOff x="4368" y="1728"/>
              <a:chExt cx="528" cy="336"/>
            </a:xfrm>
          </p:grpSpPr>
          <p:sp>
            <p:nvSpPr>
              <p:cNvPr id="21530" name="Freeform 35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1531" name="Text Box 7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800">
                    <a:latin typeface="Calibri" pitchFamily="34" charset="0"/>
                    <a:cs typeface="Calibri" pitchFamily="34" charset="0"/>
                  </a:rPr>
                  <a:t>U(l,s)</a:t>
                </a:r>
              </a:p>
            </p:txBody>
          </p:sp>
        </p:grpSp>
        <p:cxnSp>
          <p:nvCxnSpPr>
            <p:cNvPr id="38" name="Straight Arrow Connector 37"/>
            <p:cNvCxnSpPr/>
            <p:nvPr/>
          </p:nvCxnSpPr>
          <p:spPr>
            <a:xfrm rot="5400000">
              <a:off x="5926931" y="3334544"/>
              <a:ext cx="796925" cy="10683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524" name="Group 38"/>
            <p:cNvGrpSpPr>
              <a:grpSpLocks/>
            </p:cNvGrpSpPr>
            <p:nvPr/>
          </p:nvGrpSpPr>
          <p:grpSpPr bwMode="auto">
            <a:xfrm>
              <a:off x="6934200" y="4267200"/>
              <a:ext cx="1828800" cy="533400"/>
              <a:chOff x="4368" y="1728"/>
              <a:chExt cx="528" cy="336"/>
            </a:xfrm>
          </p:grpSpPr>
          <p:sp>
            <p:nvSpPr>
              <p:cNvPr id="21528" name="Freeform 39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1529" name="Text Box 7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800">
                    <a:latin typeface="Calibri" pitchFamily="34" charset="0"/>
                    <a:cs typeface="Calibri" pitchFamily="34" charset="0"/>
                  </a:rPr>
                  <a:t>U(l,r)</a:t>
                </a:r>
              </a:p>
            </p:txBody>
          </p:sp>
        </p:grpSp>
        <p:cxnSp>
          <p:nvCxnSpPr>
            <p:cNvPr id="42" name="Straight Arrow Connector 41"/>
            <p:cNvCxnSpPr/>
            <p:nvPr/>
          </p:nvCxnSpPr>
          <p:spPr>
            <a:xfrm rot="16200000" flipH="1">
              <a:off x="6955631" y="3374232"/>
              <a:ext cx="796925" cy="9890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26" name="TextBox 42"/>
            <p:cNvSpPr txBox="1">
              <a:spLocks noChangeArrowheads="1"/>
            </p:cNvSpPr>
            <p:nvPr/>
          </p:nvSpPr>
          <p:spPr bwMode="auto">
            <a:xfrm rot="2243371">
              <a:off x="7301293" y="3766819"/>
              <a:ext cx="9906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 pitchFamily="34" charset="0"/>
                  <a:cs typeface="Calibri" pitchFamily="34" charset="0"/>
                </a:rPr>
                <a:t>rain</a:t>
              </a:r>
            </a:p>
          </p:txBody>
        </p:sp>
        <p:sp>
          <p:nvSpPr>
            <p:cNvPr id="21527" name="TextBox 43"/>
            <p:cNvSpPr txBox="1">
              <a:spLocks noChangeArrowheads="1"/>
            </p:cNvSpPr>
            <p:nvPr/>
          </p:nvSpPr>
          <p:spPr bwMode="auto">
            <a:xfrm rot="-2151216">
              <a:off x="5697272" y="3479791"/>
              <a:ext cx="9906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 pitchFamily="34" charset="0"/>
                  <a:cs typeface="Calibri" pitchFamily="34" charset="0"/>
                </a:rPr>
                <a:t>sun</a:t>
              </a: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72000"/>
            <a:ext cx="1889895" cy="22098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81000" y="2362200"/>
            <a:ext cx="2493773" cy="1638300"/>
            <a:chOff x="9046973" y="1409700"/>
            <a:chExt cx="3124200" cy="2057400"/>
          </a:xfrm>
        </p:grpSpPr>
        <p:sp>
          <p:nvSpPr>
            <p:cNvPr id="33" name="Oval 5"/>
            <p:cNvSpPr>
              <a:spLocks noChangeArrowheads="1"/>
            </p:cNvSpPr>
            <p:nvPr/>
          </p:nvSpPr>
          <p:spPr bwMode="auto">
            <a:xfrm>
              <a:off x="9046973" y="2892425"/>
              <a:ext cx="1222375" cy="5746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  <a:cs typeface="Calibri" pitchFamily="34" charset="0"/>
                </a:rPr>
                <a:t>Weather</a:t>
              </a:r>
            </a:p>
          </p:txBody>
        </p:sp>
        <p:sp>
          <p:nvSpPr>
            <p:cNvPr id="34" name="Rectangle 7"/>
            <p:cNvSpPr>
              <a:spLocks noChangeArrowheads="1"/>
            </p:cNvSpPr>
            <p:nvPr/>
          </p:nvSpPr>
          <p:spPr bwMode="auto">
            <a:xfrm>
              <a:off x="9123173" y="1409700"/>
              <a:ext cx="1143000" cy="533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 pitchFamily="34" charset="0"/>
                  <a:cs typeface="Calibri" pitchFamily="34" charset="0"/>
                </a:rPr>
                <a:t>Umbrella</a:t>
              </a:r>
            </a:p>
          </p:txBody>
        </p:sp>
        <p:grpSp>
          <p:nvGrpSpPr>
            <p:cNvPr id="35" name="Group 8"/>
            <p:cNvGrpSpPr>
              <a:grpSpLocks/>
            </p:cNvGrpSpPr>
            <p:nvPr/>
          </p:nvGrpSpPr>
          <p:grpSpPr bwMode="auto">
            <a:xfrm>
              <a:off x="11332973" y="2171700"/>
              <a:ext cx="838200" cy="533400"/>
              <a:chOff x="4368" y="1728"/>
              <a:chExt cx="528" cy="336"/>
            </a:xfrm>
          </p:grpSpPr>
          <p:sp>
            <p:nvSpPr>
              <p:cNvPr id="36" name="Freeform 9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37" name="Text Box 10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800">
                    <a:latin typeface="Calibri" pitchFamily="34" charset="0"/>
                    <a:cs typeface="Calibri" pitchFamily="34" charset="0"/>
                  </a:rPr>
                  <a:t>U</a:t>
                </a:r>
              </a:p>
            </p:txBody>
          </p:sp>
        </p:grpSp>
        <p:cxnSp>
          <p:nvCxnSpPr>
            <p:cNvPr id="39" name="AutoShape 11"/>
            <p:cNvCxnSpPr>
              <a:cxnSpLocks noChangeShapeType="1"/>
              <a:stCxn id="34" idx="3"/>
              <a:endCxn id="36" idx="1"/>
            </p:cNvCxnSpPr>
            <p:nvPr/>
          </p:nvCxnSpPr>
          <p:spPr bwMode="auto">
            <a:xfrm>
              <a:off x="10280461" y="1676400"/>
              <a:ext cx="1038225" cy="7620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0" name="AutoShape 12"/>
            <p:cNvCxnSpPr>
              <a:cxnSpLocks noChangeShapeType="1"/>
              <a:stCxn id="33" idx="6"/>
              <a:endCxn id="36" idx="1"/>
            </p:cNvCxnSpPr>
            <p:nvPr/>
          </p:nvCxnSpPr>
          <p:spPr bwMode="auto">
            <a:xfrm flipV="1">
              <a:off x="10283636" y="2438400"/>
              <a:ext cx="1035050" cy="74136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600200"/>
            <a:ext cx="2016390" cy="13646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4800600"/>
            <a:ext cx="1210033" cy="9143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4800600"/>
            <a:ext cx="1133567" cy="685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4800600"/>
            <a:ext cx="1066800" cy="782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4800600"/>
            <a:ext cx="1219200" cy="76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5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820" y="4681175"/>
            <a:ext cx="3158180" cy="2176824"/>
          </a:xfrm>
          <a:prstGeom prst="rect">
            <a:avLst/>
          </a:prstGeom>
        </p:spPr>
      </p:pic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Maximum Expected Utility</a:t>
            </a:r>
          </a:p>
        </p:txBody>
      </p:sp>
      <p:cxnSp>
        <p:nvCxnSpPr>
          <p:cNvPr id="22530" name="AutoShape 3"/>
          <p:cNvCxnSpPr>
            <a:cxnSpLocks noChangeShapeType="1"/>
            <a:stCxn id="22531" idx="4"/>
            <a:endCxn id="22532" idx="0"/>
          </p:cNvCxnSpPr>
          <p:nvPr/>
        </p:nvCxnSpPr>
        <p:spPr bwMode="auto">
          <a:xfrm>
            <a:off x="6478588" y="4129088"/>
            <a:ext cx="0" cy="1149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2531" name="Oval 4"/>
          <p:cNvSpPr>
            <a:spLocks noChangeArrowheads="1"/>
          </p:cNvSpPr>
          <p:nvPr/>
        </p:nvSpPr>
        <p:spPr bwMode="auto">
          <a:xfrm>
            <a:off x="5867400" y="35401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Weather</a:t>
            </a:r>
          </a:p>
        </p:txBody>
      </p:sp>
      <p:sp>
        <p:nvSpPr>
          <p:cNvPr id="22532" name="Oval 5"/>
          <p:cNvSpPr>
            <a:spLocks noChangeArrowheads="1"/>
          </p:cNvSpPr>
          <p:nvPr/>
        </p:nvSpPr>
        <p:spPr bwMode="auto">
          <a:xfrm>
            <a:off x="5867400" y="5292725"/>
            <a:ext cx="1222375" cy="574675"/>
          </a:xfrm>
          <a:prstGeom prst="ellipse">
            <a:avLst/>
          </a:prstGeom>
          <a:solidFill>
            <a:srgbClr val="C0C0C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>
                <a:latin typeface="Calibri"/>
                <a:cs typeface="Calibri"/>
              </a:rPr>
              <a:t>Forecast</a:t>
            </a:r>
          </a:p>
          <a:p>
            <a:pPr algn="ctr" rtl="1"/>
            <a:r>
              <a:rPr lang="en-US">
                <a:latin typeface="Calibri"/>
                <a:cs typeface="Calibri"/>
              </a:rPr>
              <a:t>=bad</a:t>
            </a:r>
          </a:p>
        </p:txBody>
      </p:sp>
      <p:sp>
        <p:nvSpPr>
          <p:cNvPr id="22533" name="Rectangle 6"/>
          <p:cNvSpPr>
            <a:spLocks noChangeArrowheads="1"/>
          </p:cNvSpPr>
          <p:nvPr/>
        </p:nvSpPr>
        <p:spPr bwMode="auto">
          <a:xfrm>
            <a:off x="5943600" y="1752600"/>
            <a:ext cx="1143000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Umbrella</a:t>
            </a:r>
          </a:p>
        </p:txBody>
      </p:sp>
      <p:grpSp>
        <p:nvGrpSpPr>
          <p:cNvPr id="22534" name="Group 7"/>
          <p:cNvGrpSpPr>
            <a:grpSpLocks/>
          </p:cNvGrpSpPr>
          <p:nvPr/>
        </p:nvGrpSpPr>
        <p:grpSpPr bwMode="auto">
          <a:xfrm>
            <a:off x="8153400" y="2819400"/>
            <a:ext cx="838200" cy="533400"/>
            <a:chOff x="4368" y="1728"/>
            <a:chExt cx="528" cy="336"/>
          </a:xfrm>
        </p:grpSpPr>
        <p:sp>
          <p:nvSpPr>
            <p:cNvPr id="22588" name="Freeform 8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2589" name="Text Box 9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U</a:t>
              </a:r>
            </a:p>
          </p:txBody>
        </p:sp>
      </p:grpSp>
      <p:cxnSp>
        <p:nvCxnSpPr>
          <p:cNvPr id="22535" name="AutoShape 10"/>
          <p:cNvCxnSpPr>
            <a:cxnSpLocks noChangeShapeType="1"/>
            <a:stCxn id="22533" idx="3"/>
            <a:endCxn id="22588" idx="1"/>
          </p:cNvCxnSpPr>
          <p:nvPr/>
        </p:nvCxnSpPr>
        <p:spPr bwMode="auto">
          <a:xfrm>
            <a:off x="7086600" y="2019300"/>
            <a:ext cx="1066800" cy="11112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2536" name="AutoShape 11"/>
          <p:cNvCxnSpPr>
            <a:cxnSpLocks noChangeShapeType="1"/>
            <a:stCxn id="22531" idx="6"/>
            <a:endCxn id="22588" idx="1"/>
          </p:cNvCxnSpPr>
          <p:nvPr/>
        </p:nvCxnSpPr>
        <p:spPr bwMode="auto">
          <a:xfrm flipV="1">
            <a:off x="7104063" y="3086100"/>
            <a:ext cx="1035050" cy="7413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aphicFrame>
        <p:nvGraphicFramePr>
          <p:cNvPr id="1184780" name="Group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384364"/>
              </p:ext>
            </p:extLst>
          </p:nvPr>
        </p:nvGraphicFramePr>
        <p:xfrm>
          <a:off x="9525000" y="1524000"/>
          <a:ext cx="2286000" cy="1722392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U(A,W)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leave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leave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take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20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93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take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70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84865" name="Group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905798"/>
              </p:ext>
            </p:extLst>
          </p:nvPr>
        </p:nvGraphicFramePr>
        <p:xfrm>
          <a:off x="7162800" y="4038600"/>
          <a:ext cx="2057400" cy="1006476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49" marB="457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P(W|F=bad)</a:t>
                      </a:r>
                    </a:p>
                  </a:txBody>
                  <a:tcPr marT="45749" marB="457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49" marB="457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0.34</a:t>
                      </a:r>
                    </a:p>
                  </a:txBody>
                  <a:tcPr marT="45749" marB="457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49" marB="457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0.66</a:t>
                      </a:r>
                    </a:p>
                  </a:txBody>
                  <a:tcPr marT="45749" marB="457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352800"/>
            <a:ext cx="1092200" cy="482600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352800"/>
            <a:ext cx="1498600" cy="48260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19600"/>
            <a:ext cx="1498600" cy="4826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4114800"/>
            <a:ext cx="2755900" cy="11049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5486400"/>
            <a:ext cx="3733800" cy="1104900"/>
          </a:xfrm>
          <a:prstGeom prst="rect">
            <a:avLst/>
          </a:prstGeom>
        </p:spPr>
      </p:pic>
      <p:sp>
        <p:nvSpPr>
          <p:cNvPr id="28" name="Text Box 83"/>
          <p:cNvSpPr txBox="1">
            <a:spLocks noChangeArrowheads="1"/>
          </p:cNvSpPr>
          <p:nvPr/>
        </p:nvSpPr>
        <p:spPr bwMode="auto">
          <a:xfrm>
            <a:off x="457200" y="1600200"/>
            <a:ext cx="228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Umbrella = leave</a:t>
            </a:r>
          </a:p>
        </p:txBody>
      </p:sp>
      <p:pic>
        <p:nvPicPr>
          <p:cNvPr id="29" name="Picture 28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33600"/>
            <a:ext cx="46228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94686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820" y="4681175"/>
            <a:ext cx="3158180" cy="2176824"/>
          </a:xfrm>
          <a:prstGeom prst="rect">
            <a:avLst/>
          </a:prstGeom>
        </p:spPr>
      </p:pic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Maximum Expected Utility</a:t>
            </a:r>
          </a:p>
        </p:txBody>
      </p:sp>
      <p:cxnSp>
        <p:nvCxnSpPr>
          <p:cNvPr id="22530" name="AutoShape 3"/>
          <p:cNvCxnSpPr>
            <a:cxnSpLocks noChangeShapeType="1"/>
            <a:stCxn id="22531" idx="4"/>
            <a:endCxn id="22532" idx="0"/>
          </p:cNvCxnSpPr>
          <p:nvPr/>
        </p:nvCxnSpPr>
        <p:spPr bwMode="auto">
          <a:xfrm>
            <a:off x="6478588" y="4129088"/>
            <a:ext cx="0" cy="1149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2531" name="Oval 4"/>
          <p:cNvSpPr>
            <a:spLocks noChangeArrowheads="1"/>
          </p:cNvSpPr>
          <p:nvPr/>
        </p:nvSpPr>
        <p:spPr bwMode="auto">
          <a:xfrm>
            <a:off x="5867400" y="35401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Weather</a:t>
            </a:r>
          </a:p>
        </p:txBody>
      </p:sp>
      <p:sp>
        <p:nvSpPr>
          <p:cNvPr id="22532" name="Oval 5"/>
          <p:cNvSpPr>
            <a:spLocks noChangeArrowheads="1"/>
          </p:cNvSpPr>
          <p:nvPr/>
        </p:nvSpPr>
        <p:spPr bwMode="auto">
          <a:xfrm>
            <a:off x="5867400" y="5292725"/>
            <a:ext cx="1222375" cy="574675"/>
          </a:xfrm>
          <a:prstGeom prst="ellipse">
            <a:avLst/>
          </a:prstGeom>
          <a:solidFill>
            <a:srgbClr val="C0C0C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>
                <a:latin typeface="Calibri"/>
                <a:cs typeface="Calibri"/>
              </a:rPr>
              <a:t>Forecast</a:t>
            </a:r>
          </a:p>
          <a:p>
            <a:pPr algn="ctr" rtl="1"/>
            <a:r>
              <a:rPr lang="en-US">
                <a:latin typeface="Calibri"/>
                <a:cs typeface="Calibri"/>
              </a:rPr>
              <a:t>=bad</a:t>
            </a:r>
          </a:p>
        </p:txBody>
      </p:sp>
      <p:sp>
        <p:nvSpPr>
          <p:cNvPr id="22533" name="Rectangle 6"/>
          <p:cNvSpPr>
            <a:spLocks noChangeArrowheads="1"/>
          </p:cNvSpPr>
          <p:nvPr/>
        </p:nvSpPr>
        <p:spPr bwMode="auto">
          <a:xfrm>
            <a:off x="5943600" y="1752600"/>
            <a:ext cx="1143000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Umbrella</a:t>
            </a:r>
          </a:p>
        </p:txBody>
      </p:sp>
      <p:grpSp>
        <p:nvGrpSpPr>
          <p:cNvPr id="22534" name="Group 7"/>
          <p:cNvGrpSpPr>
            <a:grpSpLocks/>
          </p:cNvGrpSpPr>
          <p:nvPr/>
        </p:nvGrpSpPr>
        <p:grpSpPr bwMode="auto">
          <a:xfrm>
            <a:off x="8153400" y="2819400"/>
            <a:ext cx="838200" cy="533400"/>
            <a:chOff x="4368" y="1728"/>
            <a:chExt cx="528" cy="336"/>
          </a:xfrm>
        </p:grpSpPr>
        <p:sp>
          <p:nvSpPr>
            <p:cNvPr id="22588" name="Freeform 8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2589" name="Text Box 9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U</a:t>
              </a:r>
            </a:p>
          </p:txBody>
        </p:sp>
      </p:grpSp>
      <p:cxnSp>
        <p:nvCxnSpPr>
          <p:cNvPr id="22535" name="AutoShape 10"/>
          <p:cNvCxnSpPr>
            <a:cxnSpLocks noChangeShapeType="1"/>
            <a:stCxn id="22533" idx="3"/>
            <a:endCxn id="22588" idx="1"/>
          </p:cNvCxnSpPr>
          <p:nvPr/>
        </p:nvCxnSpPr>
        <p:spPr bwMode="auto">
          <a:xfrm>
            <a:off x="7086600" y="2019300"/>
            <a:ext cx="1066800" cy="11112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2536" name="AutoShape 11"/>
          <p:cNvCxnSpPr>
            <a:cxnSpLocks noChangeShapeType="1"/>
            <a:stCxn id="22531" idx="6"/>
            <a:endCxn id="22588" idx="1"/>
          </p:cNvCxnSpPr>
          <p:nvPr/>
        </p:nvCxnSpPr>
        <p:spPr bwMode="auto">
          <a:xfrm flipV="1">
            <a:off x="7104063" y="3086100"/>
            <a:ext cx="1035050" cy="7413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aphicFrame>
        <p:nvGraphicFramePr>
          <p:cNvPr id="1184780" name="Group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004152"/>
              </p:ext>
            </p:extLst>
          </p:nvPr>
        </p:nvGraphicFramePr>
        <p:xfrm>
          <a:off x="9525000" y="1524000"/>
          <a:ext cx="2286000" cy="1722392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U(A,W)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leave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leave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take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20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93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take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70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84865" name="Group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048212"/>
              </p:ext>
            </p:extLst>
          </p:nvPr>
        </p:nvGraphicFramePr>
        <p:xfrm>
          <a:off x="7162800" y="4038600"/>
          <a:ext cx="2057400" cy="1006476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49" marB="457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P(W|F=bad)</a:t>
                      </a:r>
                    </a:p>
                  </a:txBody>
                  <a:tcPr marT="45749" marB="457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49" marB="457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0.34</a:t>
                      </a:r>
                    </a:p>
                  </a:txBody>
                  <a:tcPr marT="45749" marB="457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49" marB="457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0.66</a:t>
                      </a:r>
                    </a:p>
                  </a:txBody>
                  <a:tcPr marT="45749" marB="457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579" name="Text Box 83"/>
          <p:cNvSpPr txBox="1">
            <a:spLocks noChangeArrowheads="1"/>
          </p:cNvSpPr>
          <p:nvPr/>
        </p:nvSpPr>
        <p:spPr bwMode="auto">
          <a:xfrm>
            <a:off x="457200" y="1600200"/>
            <a:ext cx="228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Umbrella = leave</a:t>
            </a:r>
          </a:p>
        </p:txBody>
      </p:sp>
      <p:sp>
        <p:nvSpPr>
          <p:cNvPr id="22580" name="Text Box 84"/>
          <p:cNvSpPr txBox="1">
            <a:spLocks noChangeArrowheads="1"/>
          </p:cNvSpPr>
          <p:nvPr/>
        </p:nvSpPr>
        <p:spPr bwMode="auto">
          <a:xfrm>
            <a:off x="457200" y="3429000"/>
            <a:ext cx="228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Umbrella = take</a:t>
            </a:r>
          </a:p>
        </p:txBody>
      </p:sp>
      <p:pic>
        <p:nvPicPr>
          <p:cNvPr id="26" name="Picture 25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33600"/>
            <a:ext cx="46228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71" name="Picture 99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4800600"/>
            <a:ext cx="2946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83" name="Text Box 89"/>
          <p:cNvSpPr txBox="1">
            <a:spLocks noChangeArrowheads="1"/>
          </p:cNvSpPr>
          <p:nvPr/>
        </p:nvSpPr>
        <p:spPr bwMode="auto">
          <a:xfrm>
            <a:off x="457200" y="5410200"/>
            <a:ext cx="2743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Optimal decision = take</a:t>
            </a:r>
          </a:p>
        </p:txBody>
      </p:sp>
      <p:pic>
        <p:nvPicPr>
          <p:cNvPr id="9273" name="Picture 98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" y="2895600"/>
            <a:ext cx="2946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74" name="Picture 103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89400"/>
            <a:ext cx="44704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75" name="Picture 105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6096000"/>
            <a:ext cx="43434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61547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8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Decisions as Outcome Trees</a:t>
            </a:r>
          </a:p>
        </p:txBody>
      </p:sp>
      <p:grpSp>
        <p:nvGrpSpPr>
          <p:cNvPr id="23556" name="Group 5"/>
          <p:cNvGrpSpPr>
            <a:grpSpLocks/>
          </p:cNvGrpSpPr>
          <p:nvPr/>
        </p:nvGrpSpPr>
        <p:grpSpPr bwMode="auto">
          <a:xfrm>
            <a:off x="3540390" y="4318009"/>
            <a:ext cx="1828800" cy="533400"/>
            <a:chOff x="4368" y="1728"/>
            <a:chExt cx="528" cy="336"/>
          </a:xfrm>
        </p:grpSpPr>
        <p:sp>
          <p:nvSpPr>
            <p:cNvPr id="23582" name="Freeform 6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3583" name="Text Box 7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U(t,s)</a:t>
              </a:r>
            </a:p>
          </p:txBody>
        </p:sp>
      </p:grpSp>
      <p:sp>
        <p:nvSpPr>
          <p:cNvPr id="23557" name="Oval 3"/>
          <p:cNvSpPr>
            <a:spLocks noChangeArrowheads="1"/>
          </p:cNvSpPr>
          <p:nvPr/>
        </p:nvSpPr>
        <p:spPr bwMode="auto">
          <a:xfrm>
            <a:off x="4835790" y="2946409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W | {b}</a:t>
            </a:r>
          </a:p>
        </p:txBody>
      </p:sp>
      <p:sp>
        <p:nvSpPr>
          <p:cNvPr id="23558" name="Oval 3"/>
          <p:cNvSpPr>
            <a:spLocks noChangeArrowheads="1"/>
          </p:cNvSpPr>
          <p:nvPr/>
        </p:nvSpPr>
        <p:spPr bwMode="auto">
          <a:xfrm>
            <a:off x="9557015" y="2946409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W | {b}</a:t>
            </a:r>
          </a:p>
        </p:txBody>
      </p:sp>
      <p:cxnSp>
        <p:nvCxnSpPr>
          <p:cNvPr id="12" name="Straight Arrow Connector 11"/>
          <p:cNvCxnSpPr>
            <a:stCxn id="18" idx="3"/>
            <a:endCxn id="23557" idx="0"/>
          </p:cNvCxnSpPr>
          <p:nvPr/>
        </p:nvCxnSpPr>
        <p:spPr>
          <a:xfrm rot="5400000">
            <a:off x="6227234" y="1404153"/>
            <a:ext cx="762000" cy="232251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8" idx="3"/>
            <a:endCxn id="23558" idx="0"/>
          </p:cNvCxnSpPr>
          <p:nvPr/>
        </p:nvCxnSpPr>
        <p:spPr>
          <a:xfrm rot="16200000" flipH="1">
            <a:off x="8587847" y="1366052"/>
            <a:ext cx="762000" cy="23987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61" name="TextBox 15"/>
          <p:cNvSpPr txBox="1">
            <a:spLocks noChangeArrowheads="1"/>
          </p:cNvSpPr>
          <p:nvPr/>
        </p:nvSpPr>
        <p:spPr bwMode="auto">
          <a:xfrm rot="-1071566">
            <a:off x="5937515" y="2270134"/>
            <a:ext cx="99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/>
                <a:cs typeface="Calibri"/>
              </a:rPr>
              <a:t>take</a:t>
            </a:r>
          </a:p>
        </p:txBody>
      </p:sp>
      <p:sp>
        <p:nvSpPr>
          <p:cNvPr id="23562" name="TextBox 16"/>
          <p:cNvSpPr txBox="1">
            <a:spLocks noChangeArrowheads="1"/>
          </p:cNvSpPr>
          <p:nvPr/>
        </p:nvSpPr>
        <p:spPr bwMode="auto">
          <a:xfrm rot="1093261">
            <a:off x="8756915" y="2330459"/>
            <a:ext cx="99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/>
                <a:cs typeface="Calibri"/>
              </a:rPr>
              <a:t>leave</a:t>
            </a:r>
          </a:p>
        </p:txBody>
      </p:sp>
      <p:sp>
        <p:nvSpPr>
          <p:cNvPr id="18" name="Isosceles Triangle 17"/>
          <p:cNvSpPr/>
          <p:nvPr/>
        </p:nvSpPr>
        <p:spPr>
          <a:xfrm>
            <a:off x="7197990" y="1727209"/>
            <a:ext cx="1143000" cy="45720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cxnSp>
        <p:nvCxnSpPr>
          <p:cNvPr id="19" name="Straight Arrow Connector 18"/>
          <p:cNvCxnSpPr>
            <a:stCxn id="23557" idx="4"/>
          </p:cNvCxnSpPr>
          <p:nvPr/>
        </p:nvCxnSpPr>
        <p:spPr>
          <a:xfrm rot="5400000">
            <a:off x="4514321" y="3385353"/>
            <a:ext cx="796925" cy="1068388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65" name="TextBox 19"/>
          <p:cNvSpPr txBox="1">
            <a:spLocks noChangeArrowheads="1"/>
          </p:cNvSpPr>
          <p:nvPr/>
        </p:nvSpPr>
        <p:spPr bwMode="auto">
          <a:xfrm rot="-2151216">
            <a:off x="4284928" y="3548072"/>
            <a:ext cx="99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/>
                <a:cs typeface="Calibri"/>
              </a:rPr>
              <a:t>sun</a:t>
            </a:r>
          </a:p>
        </p:txBody>
      </p:sp>
      <p:grpSp>
        <p:nvGrpSpPr>
          <p:cNvPr id="23566" name="Group 21"/>
          <p:cNvGrpSpPr>
            <a:grpSpLocks/>
          </p:cNvGrpSpPr>
          <p:nvPr/>
        </p:nvGrpSpPr>
        <p:grpSpPr bwMode="auto">
          <a:xfrm>
            <a:off x="5521590" y="4318009"/>
            <a:ext cx="1828800" cy="533400"/>
            <a:chOff x="4368" y="1728"/>
            <a:chExt cx="528" cy="336"/>
          </a:xfrm>
        </p:grpSpPr>
        <p:sp>
          <p:nvSpPr>
            <p:cNvPr id="23580" name="Freeform 22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3581" name="Text Box 7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U(t,r)</a:t>
              </a:r>
            </a:p>
          </p:txBody>
        </p:sp>
      </p:grpSp>
      <p:cxnSp>
        <p:nvCxnSpPr>
          <p:cNvPr id="25" name="Straight Arrow Connector 24"/>
          <p:cNvCxnSpPr>
            <a:stCxn id="23557" idx="4"/>
          </p:cNvCxnSpPr>
          <p:nvPr/>
        </p:nvCxnSpPr>
        <p:spPr>
          <a:xfrm rot="16200000" flipH="1">
            <a:off x="5543021" y="3425041"/>
            <a:ext cx="796925" cy="98901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68" name="TextBox 32"/>
          <p:cNvSpPr txBox="1">
            <a:spLocks noChangeArrowheads="1"/>
          </p:cNvSpPr>
          <p:nvPr/>
        </p:nvSpPr>
        <p:spPr bwMode="auto">
          <a:xfrm rot="2243371">
            <a:off x="5888303" y="3817947"/>
            <a:ext cx="99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/>
                <a:cs typeface="Calibri"/>
              </a:rPr>
              <a:t>rain</a:t>
            </a:r>
          </a:p>
        </p:txBody>
      </p:sp>
      <p:grpSp>
        <p:nvGrpSpPr>
          <p:cNvPr id="23569" name="Group 34"/>
          <p:cNvGrpSpPr>
            <a:grpSpLocks/>
          </p:cNvGrpSpPr>
          <p:nvPr/>
        </p:nvGrpSpPr>
        <p:grpSpPr bwMode="auto">
          <a:xfrm>
            <a:off x="8264790" y="4318009"/>
            <a:ext cx="1828800" cy="533400"/>
            <a:chOff x="4368" y="1728"/>
            <a:chExt cx="528" cy="336"/>
          </a:xfrm>
        </p:grpSpPr>
        <p:sp>
          <p:nvSpPr>
            <p:cNvPr id="23578" name="Freeform 35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3579" name="Text Box 7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U(l,s)</a:t>
              </a:r>
            </a:p>
          </p:txBody>
        </p:sp>
      </p:grpSp>
      <p:cxnSp>
        <p:nvCxnSpPr>
          <p:cNvPr id="38" name="Straight Arrow Connector 37"/>
          <p:cNvCxnSpPr/>
          <p:nvPr/>
        </p:nvCxnSpPr>
        <p:spPr>
          <a:xfrm rot="5400000">
            <a:off x="9238721" y="3385353"/>
            <a:ext cx="796925" cy="1068388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571" name="Group 38"/>
          <p:cNvGrpSpPr>
            <a:grpSpLocks/>
          </p:cNvGrpSpPr>
          <p:nvPr/>
        </p:nvGrpSpPr>
        <p:grpSpPr bwMode="auto">
          <a:xfrm>
            <a:off x="10245990" y="4318009"/>
            <a:ext cx="1828800" cy="533400"/>
            <a:chOff x="4368" y="1728"/>
            <a:chExt cx="528" cy="336"/>
          </a:xfrm>
        </p:grpSpPr>
        <p:sp>
          <p:nvSpPr>
            <p:cNvPr id="23576" name="Freeform 39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3577" name="Text Box 7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U(l,r)</a:t>
              </a:r>
            </a:p>
          </p:txBody>
        </p:sp>
      </p:grpSp>
      <p:cxnSp>
        <p:nvCxnSpPr>
          <p:cNvPr id="42" name="Straight Arrow Connector 41"/>
          <p:cNvCxnSpPr/>
          <p:nvPr/>
        </p:nvCxnSpPr>
        <p:spPr>
          <a:xfrm rot="16200000" flipH="1">
            <a:off x="10267421" y="3425041"/>
            <a:ext cx="796925" cy="98901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73" name="TextBox 42"/>
          <p:cNvSpPr txBox="1">
            <a:spLocks noChangeArrowheads="1"/>
          </p:cNvSpPr>
          <p:nvPr/>
        </p:nvSpPr>
        <p:spPr bwMode="auto">
          <a:xfrm rot="2243371">
            <a:off x="10612703" y="3817947"/>
            <a:ext cx="99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/>
                <a:cs typeface="Calibri"/>
              </a:rPr>
              <a:t>rain</a:t>
            </a:r>
          </a:p>
        </p:txBody>
      </p:sp>
      <p:sp>
        <p:nvSpPr>
          <p:cNvPr id="23574" name="TextBox 43"/>
          <p:cNvSpPr txBox="1">
            <a:spLocks noChangeArrowheads="1"/>
          </p:cNvSpPr>
          <p:nvPr/>
        </p:nvSpPr>
        <p:spPr bwMode="auto">
          <a:xfrm rot="-2151216">
            <a:off x="9009328" y="3530609"/>
            <a:ext cx="99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/>
                <a:cs typeface="Calibri"/>
              </a:rPr>
              <a:t>sun</a:t>
            </a:r>
          </a:p>
        </p:txBody>
      </p:sp>
      <p:sp>
        <p:nvSpPr>
          <p:cNvPr id="23575" name="TextBox 31"/>
          <p:cNvSpPr txBox="1">
            <a:spLocks noChangeArrowheads="1"/>
          </p:cNvSpPr>
          <p:nvPr/>
        </p:nvSpPr>
        <p:spPr bwMode="auto">
          <a:xfrm>
            <a:off x="7426590" y="1814522"/>
            <a:ext cx="685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1800">
                <a:latin typeface="Calibri"/>
                <a:cs typeface="Calibri"/>
              </a:rPr>
              <a:t>{b}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04800" y="1752600"/>
            <a:ext cx="2420937" cy="3619500"/>
            <a:chOff x="9126537" y="1257300"/>
            <a:chExt cx="3124200" cy="4114800"/>
          </a:xfrm>
        </p:grpSpPr>
        <p:cxnSp>
          <p:nvCxnSpPr>
            <p:cNvPr id="31" name="AutoShape 3"/>
            <p:cNvCxnSpPr>
              <a:cxnSpLocks noChangeShapeType="1"/>
              <a:stCxn id="32" idx="4"/>
              <a:endCxn id="33" idx="0"/>
            </p:cNvCxnSpPr>
            <p:nvPr/>
          </p:nvCxnSpPr>
          <p:spPr bwMode="auto">
            <a:xfrm>
              <a:off x="9737725" y="3633788"/>
              <a:ext cx="0" cy="11493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2" name="Oval 4"/>
            <p:cNvSpPr>
              <a:spLocks noChangeArrowheads="1"/>
            </p:cNvSpPr>
            <p:nvPr/>
          </p:nvSpPr>
          <p:spPr bwMode="auto">
            <a:xfrm>
              <a:off x="9126537" y="3044825"/>
              <a:ext cx="1222375" cy="5746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Weather</a:t>
              </a:r>
            </a:p>
          </p:txBody>
        </p:sp>
        <p:sp>
          <p:nvSpPr>
            <p:cNvPr id="33" name="Oval 5"/>
            <p:cNvSpPr>
              <a:spLocks noChangeArrowheads="1"/>
            </p:cNvSpPr>
            <p:nvPr/>
          </p:nvSpPr>
          <p:spPr bwMode="auto">
            <a:xfrm>
              <a:off x="9126537" y="4797425"/>
              <a:ext cx="1222375" cy="574675"/>
            </a:xfrm>
            <a:prstGeom prst="ellipse">
              <a:avLst/>
            </a:prstGeom>
            <a:solidFill>
              <a:srgbClr val="C0C0C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en-US">
                  <a:latin typeface="Calibri"/>
                  <a:cs typeface="Calibri"/>
                </a:rPr>
                <a:t>Forecast</a:t>
              </a:r>
            </a:p>
            <a:p>
              <a:pPr algn="ctr" rtl="1"/>
              <a:r>
                <a:rPr lang="en-US">
                  <a:latin typeface="Calibri"/>
                  <a:cs typeface="Calibri"/>
                </a:rPr>
                <a:t>=bad</a:t>
              </a:r>
            </a:p>
          </p:txBody>
        </p:sp>
        <p:sp>
          <p:nvSpPr>
            <p:cNvPr id="34" name="Rectangle 6"/>
            <p:cNvSpPr>
              <a:spLocks noChangeArrowheads="1"/>
            </p:cNvSpPr>
            <p:nvPr/>
          </p:nvSpPr>
          <p:spPr bwMode="auto">
            <a:xfrm>
              <a:off x="9202737" y="1257300"/>
              <a:ext cx="1143000" cy="533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Umbrella</a:t>
              </a:r>
            </a:p>
          </p:txBody>
        </p:sp>
        <p:grpSp>
          <p:nvGrpSpPr>
            <p:cNvPr id="35" name="Group 7"/>
            <p:cNvGrpSpPr>
              <a:grpSpLocks/>
            </p:cNvGrpSpPr>
            <p:nvPr/>
          </p:nvGrpSpPr>
          <p:grpSpPr bwMode="auto">
            <a:xfrm>
              <a:off x="11412537" y="2324100"/>
              <a:ext cx="838200" cy="533400"/>
              <a:chOff x="4368" y="1728"/>
              <a:chExt cx="528" cy="336"/>
            </a:xfrm>
          </p:grpSpPr>
          <p:sp>
            <p:nvSpPr>
              <p:cNvPr id="36" name="Freeform 8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7" name="Text Box 9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240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800">
                    <a:latin typeface="Calibri"/>
                    <a:cs typeface="Calibri"/>
                  </a:rPr>
                  <a:t>U</a:t>
                </a:r>
              </a:p>
            </p:txBody>
          </p:sp>
        </p:grpSp>
        <p:cxnSp>
          <p:nvCxnSpPr>
            <p:cNvPr id="39" name="AutoShape 10"/>
            <p:cNvCxnSpPr>
              <a:cxnSpLocks noChangeShapeType="1"/>
              <a:stCxn id="34" idx="3"/>
              <a:endCxn id="36" idx="1"/>
            </p:cNvCxnSpPr>
            <p:nvPr/>
          </p:nvCxnSpPr>
          <p:spPr bwMode="auto">
            <a:xfrm>
              <a:off x="10345737" y="1524000"/>
              <a:ext cx="1066800" cy="1111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0" name="AutoShape 11"/>
            <p:cNvCxnSpPr>
              <a:cxnSpLocks noChangeShapeType="1"/>
              <a:stCxn id="32" idx="6"/>
              <a:endCxn id="36" idx="1"/>
            </p:cNvCxnSpPr>
            <p:nvPr/>
          </p:nvCxnSpPr>
          <p:spPr bwMode="auto">
            <a:xfrm flipV="1">
              <a:off x="10363200" y="2590800"/>
              <a:ext cx="1035050" cy="74136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521272"/>
            <a:ext cx="1828800" cy="126052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4876800"/>
            <a:ext cx="1210033" cy="91439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4876800"/>
            <a:ext cx="1133567" cy="6858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4876800"/>
            <a:ext cx="1066800" cy="78245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4876800"/>
            <a:ext cx="1219200" cy="76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7" grpId="0" animBg="1"/>
      <p:bldP spid="23558" grpId="0" animBg="1"/>
      <p:bldP spid="23561" grpId="0"/>
      <p:bldP spid="23562" grpId="0"/>
      <p:bldP spid="18" grpId="0" animBg="1"/>
      <p:bldP spid="23565" grpId="0"/>
      <p:bldP spid="23568" grpId="0"/>
      <p:bldP spid="23573" grpId="0"/>
      <p:bldP spid="23574" grpId="0"/>
      <p:bldP spid="2357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Ghostbusters Decision Network</a:t>
            </a:r>
          </a:p>
        </p:txBody>
      </p:sp>
      <p:cxnSp>
        <p:nvCxnSpPr>
          <p:cNvPr id="6" name="AutoShape 3"/>
          <p:cNvCxnSpPr>
            <a:cxnSpLocks noChangeShapeType="1"/>
            <a:stCxn id="7" idx="4"/>
            <a:endCxn id="8" idx="0"/>
          </p:cNvCxnSpPr>
          <p:nvPr/>
        </p:nvCxnSpPr>
        <p:spPr bwMode="auto">
          <a:xfrm flipH="1">
            <a:off x="1883308" y="3830461"/>
            <a:ext cx="1828800" cy="66533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2895600" y="3276600"/>
            <a:ext cx="1633016" cy="55386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Ghost Location</a:t>
            </a:r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1143000" y="4495800"/>
            <a:ext cx="1480616" cy="467401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>
                <a:latin typeface="Calibri" pitchFamily="34" charset="0"/>
                <a:cs typeface="Calibri" pitchFamily="34" charset="0"/>
              </a:rPr>
              <a:t>Sensor (1,1)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3200400" y="1752600"/>
            <a:ext cx="885709" cy="46919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Bust</a:t>
            </a:r>
          </a:p>
        </p:txBody>
      </p:sp>
      <p:grpSp>
        <p:nvGrpSpPr>
          <p:cNvPr id="10" name="Group 7"/>
          <p:cNvGrpSpPr>
            <a:grpSpLocks/>
          </p:cNvGrpSpPr>
          <p:nvPr/>
        </p:nvGrpSpPr>
        <p:grpSpPr bwMode="auto">
          <a:xfrm>
            <a:off x="5352817" y="2690989"/>
            <a:ext cx="649520" cy="469194"/>
            <a:chOff x="4368" y="1728"/>
            <a:chExt cx="528" cy="336"/>
          </a:xfrm>
        </p:grpSpPr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4" name="Text Box 9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U</a:t>
              </a:r>
            </a:p>
          </p:txBody>
        </p:sp>
      </p:grpSp>
      <p:cxnSp>
        <p:nvCxnSpPr>
          <p:cNvPr id="11" name="AutoShape 10"/>
          <p:cNvCxnSpPr>
            <a:cxnSpLocks noChangeShapeType="1"/>
            <a:stCxn id="9" idx="3"/>
          </p:cNvCxnSpPr>
          <p:nvPr/>
        </p:nvCxnSpPr>
        <p:spPr bwMode="auto">
          <a:xfrm>
            <a:off x="4086109" y="1987197"/>
            <a:ext cx="1324091" cy="90840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2" name="AutoShape 11"/>
          <p:cNvCxnSpPr>
            <a:cxnSpLocks noChangeShapeType="1"/>
            <a:stCxn id="7" idx="6"/>
          </p:cNvCxnSpPr>
          <p:nvPr/>
        </p:nvCxnSpPr>
        <p:spPr bwMode="auto">
          <a:xfrm flipV="1">
            <a:off x="4528616" y="2895600"/>
            <a:ext cx="881584" cy="65793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8" name="Oval 5"/>
          <p:cNvSpPr>
            <a:spLocks noChangeArrowheads="1"/>
          </p:cNvSpPr>
          <p:nvPr/>
        </p:nvSpPr>
        <p:spPr bwMode="auto">
          <a:xfrm>
            <a:off x="2743200" y="4495800"/>
            <a:ext cx="1480616" cy="467401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>
                <a:latin typeface="Calibri" pitchFamily="34" charset="0"/>
                <a:cs typeface="Calibri" pitchFamily="34" charset="0"/>
              </a:rPr>
              <a:t>Sensor (1,2)</a:t>
            </a:r>
          </a:p>
        </p:txBody>
      </p:sp>
      <p:sp>
        <p:nvSpPr>
          <p:cNvPr id="29" name="Oval 5"/>
          <p:cNvSpPr>
            <a:spLocks noChangeArrowheads="1"/>
          </p:cNvSpPr>
          <p:nvPr/>
        </p:nvSpPr>
        <p:spPr bwMode="auto">
          <a:xfrm>
            <a:off x="4343400" y="4495800"/>
            <a:ext cx="1480616" cy="467401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>
                <a:latin typeface="Calibri" pitchFamily="34" charset="0"/>
                <a:cs typeface="Calibri" pitchFamily="34" charset="0"/>
              </a:rPr>
              <a:t>Sensor (1,3)</a:t>
            </a:r>
          </a:p>
        </p:txBody>
      </p:sp>
      <p:sp>
        <p:nvSpPr>
          <p:cNvPr id="30" name="Oval 5"/>
          <p:cNvSpPr>
            <a:spLocks noChangeArrowheads="1"/>
          </p:cNvSpPr>
          <p:nvPr/>
        </p:nvSpPr>
        <p:spPr bwMode="auto">
          <a:xfrm>
            <a:off x="8839200" y="4495800"/>
            <a:ext cx="1480616" cy="467401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>
                <a:latin typeface="Calibri" pitchFamily="34" charset="0"/>
                <a:cs typeface="Calibri" pitchFamily="34" charset="0"/>
              </a:rPr>
              <a:t>Sensor (1,n)</a:t>
            </a:r>
          </a:p>
        </p:txBody>
      </p:sp>
      <p:sp>
        <p:nvSpPr>
          <p:cNvPr id="31" name="Oval 5"/>
          <p:cNvSpPr>
            <a:spLocks noChangeArrowheads="1"/>
          </p:cNvSpPr>
          <p:nvPr/>
        </p:nvSpPr>
        <p:spPr bwMode="auto">
          <a:xfrm>
            <a:off x="1143000" y="5105400"/>
            <a:ext cx="1480616" cy="467401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>
                <a:latin typeface="Calibri" pitchFamily="34" charset="0"/>
                <a:cs typeface="Calibri" pitchFamily="34" charset="0"/>
              </a:rPr>
              <a:t>Sensor (2,1)</a:t>
            </a:r>
          </a:p>
        </p:txBody>
      </p:sp>
      <p:sp>
        <p:nvSpPr>
          <p:cNvPr id="32" name="Oval 5"/>
          <p:cNvSpPr>
            <a:spLocks noChangeArrowheads="1"/>
          </p:cNvSpPr>
          <p:nvPr/>
        </p:nvSpPr>
        <p:spPr bwMode="auto">
          <a:xfrm>
            <a:off x="1143000" y="6248400"/>
            <a:ext cx="1480616" cy="467401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>
                <a:latin typeface="Calibri" pitchFamily="34" charset="0"/>
                <a:cs typeface="Calibri" pitchFamily="34" charset="0"/>
              </a:rPr>
              <a:t>Sensor (m,1)</a:t>
            </a:r>
          </a:p>
        </p:txBody>
      </p:sp>
      <p:sp>
        <p:nvSpPr>
          <p:cNvPr id="33" name="Oval 5"/>
          <p:cNvSpPr>
            <a:spLocks noChangeArrowheads="1"/>
          </p:cNvSpPr>
          <p:nvPr/>
        </p:nvSpPr>
        <p:spPr bwMode="auto">
          <a:xfrm>
            <a:off x="8839200" y="6172200"/>
            <a:ext cx="1480616" cy="467401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>
                <a:latin typeface="Calibri" pitchFamily="34" charset="0"/>
                <a:cs typeface="Calibri" pitchFamily="34" charset="0"/>
              </a:rPr>
              <a:t>Sensor (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m,n</a:t>
            </a:r>
            <a:r>
              <a:rPr lang="en-US" dirty="0">
                <a:latin typeface="Calibri" pitchFamily="34" charset="0"/>
                <a:cs typeface="Calibri" pitchFamily="34" charset="0"/>
              </a:rPr>
              <a:t>)</a:t>
            </a:r>
          </a:p>
        </p:txBody>
      </p:sp>
      <p:cxnSp>
        <p:nvCxnSpPr>
          <p:cNvPr id="34" name="AutoShape 3"/>
          <p:cNvCxnSpPr>
            <a:cxnSpLocks noChangeShapeType="1"/>
            <a:stCxn id="7" idx="4"/>
            <a:endCxn id="28" idx="0"/>
          </p:cNvCxnSpPr>
          <p:nvPr/>
        </p:nvCxnSpPr>
        <p:spPr bwMode="auto">
          <a:xfrm flipH="1">
            <a:off x="3483508" y="3830461"/>
            <a:ext cx="228600" cy="66533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7" name="AutoShape 3"/>
          <p:cNvCxnSpPr>
            <a:cxnSpLocks noChangeShapeType="1"/>
            <a:stCxn id="7" idx="4"/>
            <a:endCxn id="29" idx="0"/>
          </p:cNvCxnSpPr>
          <p:nvPr/>
        </p:nvCxnSpPr>
        <p:spPr bwMode="auto">
          <a:xfrm>
            <a:off x="3712108" y="3830461"/>
            <a:ext cx="1371600" cy="66533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0" name="AutoShape 3"/>
          <p:cNvCxnSpPr>
            <a:cxnSpLocks noChangeShapeType="1"/>
            <a:stCxn id="7" idx="4"/>
            <a:endCxn id="30" idx="0"/>
          </p:cNvCxnSpPr>
          <p:nvPr/>
        </p:nvCxnSpPr>
        <p:spPr bwMode="auto">
          <a:xfrm>
            <a:off x="3712108" y="3830461"/>
            <a:ext cx="5867400" cy="66533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3" name="AutoShape 3"/>
          <p:cNvCxnSpPr>
            <a:cxnSpLocks noChangeShapeType="1"/>
            <a:stCxn id="7" idx="4"/>
            <a:endCxn id="31" idx="0"/>
          </p:cNvCxnSpPr>
          <p:nvPr/>
        </p:nvCxnSpPr>
        <p:spPr bwMode="auto">
          <a:xfrm flipH="1">
            <a:off x="1883308" y="3830461"/>
            <a:ext cx="1828800" cy="127493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6" name="AutoShape 3"/>
          <p:cNvCxnSpPr>
            <a:cxnSpLocks noChangeShapeType="1"/>
            <a:stCxn id="7" idx="4"/>
            <a:endCxn id="32" idx="0"/>
          </p:cNvCxnSpPr>
          <p:nvPr/>
        </p:nvCxnSpPr>
        <p:spPr bwMode="auto">
          <a:xfrm flipH="1">
            <a:off x="1883308" y="3830461"/>
            <a:ext cx="1828800" cy="241793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9" name="AutoShape 3"/>
          <p:cNvCxnSpPr>
            <a:cxnSpLocks noChangeShapeType="1"/>
            <a:stCxn id="7" idx="4"/>
            <a:endCxn id="33" idx="0"/>
          </p:cNvCxnSpPr>
          <p:nvPr/>
        </p:nvCxnSpPr>
        <p:spPr bwMode="auto">
          <a:xfrm>
            <a:off x="3712108" y="3830461"/>
            <a:ext cx="5867400" cy="234173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2" name="TextBox 51"/>
          <p:cNvSpPr txBox="1"/>
          <p:nvPr/>
        </p:nvSpPr>
        <p:spPr>
          <a:xfrm>
            <a:off x="5181600" y="6019800"/>
            <a:ext cx="538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934200" y="4343400"/>
            <a:ext cx="538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54" name="TextBox 53"/>
          <p:cNvSpPr txBox="1"/>
          <p:nvPr/>
        </p:nvSpPr>
        <p:spPr>
          <a:xfrm rot="16200000">
            <a:off x="9130242" y="5105400"/>
            <a:ext cx="538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55" name="TextBox 54"/>
          <p:cNvSpPr txBox="1"/>
          <p:nvPr/>
        </p:nvSpPr>
        <p:spPr>
          <a:xfrm rot="16200000">
            <a:off x="1456129" y="5478072"/>
            <a:ext cx="538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915400" y="1143000"/>
            <a:ext cx="3266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alibri"/>
                <a:cs typeface="Calibri"/>
              </a:rPr>
              <a:t>Demo: Ghostbusters with probability </a:t>
            </a:r>
          </a:p>
        </p:txBody>
      </p:sp>
    </p:spTree>
    <p:extLst>
      <p:ext uri="{BB962C8B-B14F-4D97-AF65-F5344CB8AC3E}">
        <p14:creationId xmlns:p14="http://schemas.microsoft.com/office/powerpoint/2010/main" val="277014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52" grpId="0"/>
      <p:bldP spid="53" grpId="0"/>
      <p:bldP spid="54" grpId="0"/>
      <p:bldP spid="5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Recap: Bayesian Inference (Exact)</a:t>
            </a: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>
          <a:xfrm>
            <a:off x="1447800" y="2362200"/>
            <a:ext cx="5486400" cy="3459164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Inference by Enumeration</a:t>
            </a:r>
          </a:p>
          <a:p>
            <a:pPr lvl="1"/>
            <a:endParaRPr lang="en-US" dirty="0">
              <a:ea typeface="ＭＳ Ｐゴシック" pitchFamily="34" charset="-128"/>
            </a:endParaRPr>
          </a:p>
        </p:txBody>
      </p:sp>
      <p:sp>
        <p:nvSpPr>
          <p:cNvPr id="28676" name="Oval 4"/>
          <p:cNvSpPr>
            <a:spLocks noChangeArrowheads="1"/>
          </p:cNvSpPr>
          <p:nvPr/>
        </p:nvSpPr>
        <p:spPr bwMode="auto">
          <a:xfrm>
            <a:off x="379412" y="2514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77" name="Oval 5"/>
          <p:cNvSpPr>
            <a:spLocks noChangeArrowheads="1"/>
          </p:cNvSpPr>
          <p:nvPr/>
        </p:nvSpPr>
        <p:spPr bwMode="auto">
          <a:xfrm>
            <a:off x="379412" y="3581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8678" name="AutoShape 6"/>
          <p:cNvCxnSpPr>
            <a:cxnSpLocks noChangeShapeType="1"/>
            <a:stCxn id="28676" idx="4"/>
            <a:endCxn id="28677" idx="0"/>
          </p:cNvCxnSpPr>
          <p:nvPr/>
        </p:nvCxnSpPr>
        <p:spPr bwMode="auto">
          <a:xfrm rot="5400000">
            <a:off x="379413" y="33147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8679" name="Oval 11"/>
          <p:cNvSpPr>
            <a:spLocks noChangeArrowheads="1"/>
          </p:cNvSpPr>
          <p:nvPr/>
        </p:nvSpPr>
        <p:spPr bwMode="auto">
          <a:xfrm>
            <a:off x="381000" y="1447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cxnSp>
        <p:nvCxnSpPr>
          <p:cNvPr id="28680" name="AutoShape 12"/>
          <p:cNvCxnSpPr>
            <a:cxnSpLocks noChangeShapeType="1"/>
            <a:stCxn id="28679" idx="4"/>
            <a:endCxn id="28676" idx="0"/>
          </p:cNvCxnSpPr>
          <p:nvPr/>
        </p:nvCxnSpPr>
        <p:spPr bwMode="auto">
          <a:xfrm rot="5400000">
            <a:off x="380206" y="2247106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524000"/>
            <a:ext cx="1828800" cy="469900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 bwMode="auto">
          <a:xfrm>
            <a:off x="6781800" y="2362200"/>
            <a:ext cx="4876800" cy="345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>
                <a:ea typeface="ＭＳ Ｐゴシック" pitchFamily="34" charset="-128"/>
              </a:rPr>
              <a:t>Variable Elimination</a:t>
            </a:r>
          </a:p>
          <a:p>
            <a:pPr lvl="1"/>
            <a:endParaRPr lang="en-US" dirty="0">
              <a:ea typeface="ＭＳ Ｐゴシック" pitchFamily="34" charset="-128"/>
            </a:endParaRPr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3276600"/>
            <a:ext cx="3505200" cy="6380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622932" y="3934378"/>
            <a:ext cx="98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Join on 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002087" y="3998910"/>
            <a:ext cx="98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Join on 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57600" y="464820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Join on 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002445" y="525780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Join on 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372600" y="46482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Eliminate 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610600" y="60198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Eliminate 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429000" y="52578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Eliminate r</a:t>
            </a:r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352800"/>
            <a:ext cx="3098822" cy="57220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200400" y="5955268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Eliminate t</a:t>
            </a:r>
          </a:p>
        </p:txBody>
      </p:sp>
      <p:sp>
        <p:nvSpPr>
          <p:cNvPr id="12" name="Left Brace 11"/>
          <p:cNvSpPr/>
          <p:nvPr/>
        </p:nvSpPr>
        <p:spPr>
          <a:xfrm>
            <a:off x="4419600" y="3276600"/>
            <a:ext cx="304800" cy="12954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/>
          <p:cNvSpPr/>
          <p:nvPr/>
        </p:nvSpPr>
        <p:spPr>
          <a:xfrm>
            <a:off x="4114800" y="3581400"/>
            <a:ext cx="228600" cy="20574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 Brace 33"/>
          <p:cNvSpPr/>
          <p:nvPr/>
        </p:nvSpPr>
        <p:spPr>
          <a:xfrm>
            <a:off x="3962400" y="3962400"/>
            <a:ext cx="152400" cy="24384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5" name="Left Brace 34"/>
          <p:cNvSpPr/>
          <p:nvPr/>
        </p:nvSpPr>
        <p:spPr>
          <a:xfrm>
            <a:off x="3733800" y="4419600"/>
            <a:ext cx="152400" cy="28956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e 35"/>
          <p:cNvSpPr/>
          <p:nvPr/>
        </p:nvSpPr>
        <p:spPr>
          <a:xfrm>
            <a:off x="10058400" y="3200400"/>
            <a:ext cx="228600" cy="13716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7" name="Left Brace 36"/>
          <p:cNvSpPr/>
          <p:nvPr/>
        </p:nvSpPr>
        <p:spPr>
          <a:xfrm>
            <a:off x="9829800" y="3657600"/>
            <a:ext cx="228600" cy="18288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8" name="Left Brace 37"/>
          <p:cNvSpPr/>
          <p:nvPr/>
        </p:nvSpPr>
        <p:spPr>
          <a:xfrm>
            <a:off x="9448800" y="3886200"/>
            <a:ext cx="228600" cy="27432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9" name="Left Brace 38"/>
          <p:cNvSpPr/>
          <p:nvPr/>
        </p:nvSpPr>
        <p:spPr>
          <a:xfrm>
            <a:off x="9220200" y="4267200"/>
            <a:ext cx="228600" cy="32766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166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of Information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229311"/>
            <a:ext cx="8885899" cy="562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000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Value of Information</a:t>
            </a:r>
          </a:p>
        </p:txBody>
      </p:sp>
      <p:sp>
        <p:nvSpPr>
          <p:cNvPr id="118579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000">
                <a:ea typeface="ＭＳ Ｐゴシック" pitchFamily="34" charset="-128"/>
              </a:rPr>
              <a:t>Idea: compute value of acquiring evidence</a:t>
            </a:r>
          </a:p>
          <a:p>
            <a:pPr lvl="1">
              <a:lnSpc>
                <a:spcPct val="80000"/>
              </a:lnSpc>
            </a:pPr>
            <a:r>
              <a:rPr lang="en-US" sz="1800">
                <a:ea typeface="ＭＳ Ｐゴシック" pitchFamily="34" charset="-128"/>
              </a:rPr>
              <a:t>Can be done directly from decision network</a:t>
            </a:r>
          </a:p>
          <a:p>
            <a:pPr>
              <a:lnSpc>
                <a:spcPct val="80000"/>
              </a:lnSpc>
            </a:pPr>
            <a:endParaRPr lang="en-US" sz="200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000">
                <a:ea typeface="ＭＳ Ｐゴシック" pitchFamily="34" charset="-128"/>
              </a:rPr>
              <a:t>Example: buying oil drilling rights</a:t>
            </a:r>
          </a:p>
          <a:p>
            <a:pPr lvl="1">
              <a:lnSpc>
                <a:spcPct val="80000"/>
              </a:lnSpc>
            </a:pPr>
            <a:r>
              <a:rPr lang="en-US" sz="1800">
                <a:ea typeface="ＭＳ Ｐゴシック" pitchFamily="34" charset="-128"/>
              </a:rPr>
              <a:t>Two blocks A and B, exactly one has oil, worth k</a:t>
            </a:r>
          </a:p>
          <a:p>
            <a:pPr lvl="1">
              <a:lnSpc>
                <a:spcPct val="80000"/>
              </a:lnSpc>
            </a:pPr>
            <a:r>
              <a:rPr lang="en-US" sz="1800">
                <a:ea typeface="ＭＳ Ｐゴシック" pitchFamily="34" charset="-128"/>
              </a:rPr>
              <a:t>You can drill in one location</a:t>
            </a:r>
          </a:p>
          <a:p>
            <a:pPr lvl="1">
              <a:lnSpc>
                <a:spcPct val="80000"/>
              </a:lnSpc>
            </a:pPr>
            <a:r>
              <a:rPr lang="en-US" sz="1800">
                <a:ea typeface="ＭＳ Ｐゴシック" pitchFamily="34" charset="-128"/>
              </a:rPr>
              <a:t>Prior probabilities 0.5 each, &amp; mutually exclusive</a:t>
            </a:r>
          </a:p>
          <a:p>
            <a:pPr lvl="1">
              <a:lnSpc>
                <a:spcPct val="80000"/>
              </a:lnSpc>
            </a:pPr>
            <a:r>
              <a:rPr lang="en-US" sz="1800">
                <a:ea typeface="ＭＳ Ｐゴシック" pitchFamily="34" charset="-128"/>
              </a:rPr>
              <a:t>Drilling in either A or B has EU = k/2, MEU = k/2</a:t>
            </a:r>
          </a:p>
          <a:p>
            <a:pPr lvl="1">
              <a:lnSpc>
                <a:spcPct val="80000"/>
              </a:lnSpc>
            </a:pPr>
            <a:endParaRPr lang="en-US" sz="180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000">
                <a:ea typeface="ＭＳ Ｐゴシック" pitchFamily="34" charset="-128"/>
              </a:rPr>
              <a:t>Question: what</a:t>
            </a:r>
            <a:r>
              <a:rPr lang="ja-JP" altLang="en-US" sz="2000">
                <a:ea typeface="ＭＳ Ｐゴシック" pitchFamily="34" charset="-128"/>
              </a:rPr>
              <a:t>’</a:t>
            </a:r>
            <a:r>
              <a:rPr lang="en-US" altLang="ja-JP" sz="2000">
                <a:ea typeface="ＭＳ Ｐゴシック" pitchFamily="34" charset="-128"/>
              </a:rPr>
              <a:t>s the </a:t>
            </a:r>
            <a:r>
              <a:rPr lang="en-US" altLang="ja-JP" sz="2000">
                <a:solidFill>
                  <a:srgbClr val="A50021"/>
                </a:solidFill>
                <a:ea typeface="ＭＳ Ｐゴシック" pitchFamily="34" charset="-128"/>
              </a:rPr>
              <a:t>value of information</a:t>
            </a:r>
            <a:r>
              <a:rPr lang="en-US" altLang="ja-JP" sz="2000">
                <a:ea typeface="ＭＳ Ｐゴシック" pitchFamily="34" charset="-128"/>
              </a:rPr>
              <a:t> of O?</a:t>
            </a:r>
          </a:p>
          <a:p>
            <a:pPr lvl="1">
              <a:lnSpc>
                <a:spcPct val="80000"/>
              </a:lnSpc>
            </a:pPr>
            <a:r>
              <a:rPr lang="en-US" sz="1800">
                <a:ea typeface="ＭＳ Ｐゴシック" pitchFamily="34" charset="-128"/>
              </a:rPr>
              <a:t>Value of knowing which of A or B has oil</a:t>
            </a:r>
          </a:p>
          <a:p>
            <a:pPr lvl="1">
              <a:lnSpc>
                <a:spcPct val="80000"/>
              </a:lnSpc>
            </a:pPr>
            <a:r>
              <a:rPr lang="en-US" sz="1800">
                <a:ea typeface="ＭＳ Ｐゴシック" pitchFamily="34" charset="-128"/>
              </a:rPr>
              <a:t>Value is expected gain in MEU from new info</a:t>
            </a:r>
          </a:p>
          <a:p>
            <a:pPr lvl="1">
              <a:lnSpc>
                <a:spcPct val="80000"/>
              </a:lnSpc>
            </a:pPr>
            <a:r>
              <a:rPr lang="en-US" sz="1800">
                <a:ea typeface="ＭＳ Ｐゴシック" pitchFamily="34" charset="-128"/>
              </a:rPr>
              <a:t>Survey may say </a:t>
            </a:r>
            <a:r>
              <a:rPr lang="ja-JP" altLang="en-US" sz="1800">
                <a:ea typeface="ＭＳ Ｐゴシック" pitchFamily="34" charset="-128"/>
              </a:rPr>
              <a:t>“</a:t>
            </a:r>
            <a:r>
              <a:rPr lang="en-US" altLang="ja-JP" sz="1800">
                <a:ea typeface="ＭＳ Ｐゴシック" pitchFamily="34" charset="-128"/>
              </a:rPr>
              <a:t>oil in a</a:t>
            </a:r>
            <a:r>
              <a:rPr lang="ja-JP" altLang="en-US" sz="1800">
                <a:ea typeface="ＭＳ Ｐゴシック" pitchFamily="34" charset="-128"/>
              </a:rPr>
              <a:t>”</a:t>
            </a:r>
            <a:r>
              <a:rPr lang="en-US" altLang="ja-JP" sz="1800">
                <a:ea typeface="ＭＳ Ｐゴシック" pitchFamily="34" charset="-128"/>
              </a:rPr>
              <a:t> or </a:t>
            </a:r>
            <a:r>
              <a:rPr lang="ja-JP" altLang="en-US" sz="1800">
                <a:ea typeface="ＭＳ Ｐゴシック" pitchFamily="34" charset="-128"/>
              </a:rPr>
              <a:t>“</a:t>
            </a:r>
            <a:r>
              <a:rPr lang="en-US" altLang="ja-JP" sz="1800">
                <a:ea typeface="ＭＳ Ｐゴシック" pitchFamily="34" charset="-128"/>
              </a:rPr>
              <a:t>oil in b,</a:t>
            </a:r>
            <a:r>
              <a:rPr lang="ja-JP" altLang="en-US" sz="1800">
                <a:ea typeface="ＭＳ Ｐゴシック" pitchFamily="34" charset="-128"/>
              </a:rPr>
              <a:t>”</a:t>
            </a:r>
            <a:r>
              <a:rPr lang="en-US" altLang="ja-JP" sz="1800">
                <a:ea typeface="ＭＳ Ｐゴシック" pitchFamily="34" charset="-128"/>
              </a:rPr>
              <a:t> prob 0.5 each</a:t>
            </a:r>
          </a:p>
          <a:p>
            <a:pPr lvl="1">
              <a:lnSpc>
                <a:spcPct val="80000"/>
              </a:lnSpc>
            </a:pPr>
            <a:r>
              <a:rPr lang="en-US" sz="1800">
                <a:ea typeface="ＭＳ Ｐゴシック" pitchFamily="34" charset="-128"/>
              </a:rPr>
              <a:t>If we know OilLoc, MEU is k (either way)</a:t>
            </a:r>
          </a:p>
          <a:p>
            <a:pPr lvl="1">
              <a:lnSpc>
                <a:spcPct val="80000"/>
              </a:lnSpc>
            </a:pPr>
            <a:r>
              <a:rPr lang="en-US" sz="1800">
                <a:ea typeface="ＭＳ Ｐゴシック" pitchFamily="34" charset="-128"/>
              </a:rPr>
              <a:t>Gain in MEU from knowing OilLoc?</a:t>
            </a:r>
          </a:p>
          <a:p>
            <a:pPr lvl="1">
              <a:lnSpc>
                <a:spcPct val="80000"/>
              </a:lnSpc>
            </a:pPr>
            <a:r>
              <a:rPr lang="en-US" sz="1800">
                <a:ea typeface="ＭＳ Ｐゴシック" pitchFamily="34" charset="-128"/>
              </a:rPr>
              <a:t>VPI(OilLoc) = k/2</a:t>
            </a:r>
          </a:p>
          <a:p>
            <a:pPr lvl="1">
              <a:lnSpc>
                <a:spcPct val="80000"/>
              </a:lnSpc>
            </a:pPr>
            <a:r>
              <a:rPr lang="en-US" sz="1800">
                <a:ea typeface="ＭＳ Ｐゴシック" pitchFamily="34" charset="-128"/>
              </a:rPr>
              <a:t>Fair price of information: k/2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1800">
                <a:ea typeface="ＭＳ Ｐゴシック" pitchFamily="34" charset="-128"/>
              </a:rPr>
              <a:t>	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7543800" y="1752600"/>
            <a:ext cx="2514600" cy="1412875"/>
            <a:chOff x="6400800" y="2046288"/>
            <a:chExt cx="2514600" cy="1412875"/>
          </a:xfrm>
        </p:grpSpPr>
        <p:sp>
          <p:nvSpPr>
            <p:cNvPr id="24622" name="Oval 4"/>
            <p:cNvSpPr>
              <a:spLocks noChangeArrowheads="1"/>
            </p:cNvSpPr>
            <p:nvPr/>
          </p:nvSpPr>
          <p:spPr bwMode="auto">
            <a:xfrm>
              <a:off x="6553200" y="2884488"/>
              <a:ext cx="914400" cy="5746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Palatino"/>
                  <a:cs typeface="Palatino"/>
                </a:rPr>
                <a:t>OilLoc</a:t>
              </a:r>
            </a:p>
          </p:txBody>
        </p:sp>
        <p:sp>
          <p:nvSpPr>
            <p:cNvPr id="24623" name="Rectangle 5"/>
            <p:cNvSpPr>
              <a:spLocks noChangeArrowheads="1"/>
            </p:cNvSpPr>
            <p:nvPr/>
          </p:nvSpPr>
          <p:spPr bwMode="auto">
            <a:xfrm>
              <a:off x="6400800" y="2046288"/>
              <a:ext cx="1143000" cy="533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Palatino"/>
                  <a:cs typeface="Palatino"/>
                </a:rPr>
                <a:t>DrillLoc</a:t>
              </a:r>
            </a:p>
          </p:txBody>
        </p:sp>
        <p:grpSp>
          <p:nvGrpSpPr>
            <p:cNvPr id="24624" name="Group 6"/>
            <p:cNvGrpSpPr>
              <a:grpSpLocks/>
            </p:cNvGrpSpPr>
            <p:nvPr/>
          </p:nvGrpSpPr>
          <p:grpSpPr bwMode="auto">
            <a:xfrm>
              <a:off x="8077200" y="2427288"/>
              <a:ext cx="838200" cy="533400"/>
              <a:chOff x="4368" y="1728"/>
              <a:chExt cx="528" cy="336"/>
            </a:xfrm>
          </p:grpSpPr>
          <p:sp>
            <p:nvSpPr>
              <p:cNvPr id="24627" name="Freeform 7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US">
                  <a:latin typeface="Palatino"/>
                  <a:cs typeface="Palatino"/>
                </a:endParaRPr>
              </a:p>
            </p:txBody>
          </p:sp>
          <p:sp>
            <p:nvSpPr>
              <p:cNvPr id="24628" name="Text Box 8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sz="1800">
                    <a:latin typeface="Palatino"/>
                    <a:cs typeface="Palatino"/>
                  </a:rPr>
                  <a:t>U</a:t>
                </a:r>
              </a:p>
            </p:txBody>
          </p:sp>
        </p:grpSp>
        <p:cxnSp>
          <p:nvCxnSpPr>
            <p:cNvPr id="24625" name="AutoShape 9"/>
            <p:cNvCxnSpPr>
              <a:cxnSpLocks noChangeShapeType="1"/>
              <a:stCxn id="24623" idx="3"/>
            </p:cNvCxnSpPr>
            <p:nvPr/>
          </p:nvCxnSpPr>
          <p:spPr bwMode="auto">
            <a:xfrm>
              <a:off x="7558088" y="2312988"/>
              <a:ext cx="504825" cy="3810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4626" name="AutoShape 10"/>
            <p:cNvCxnSpPr>
              <a:cxnSpLocks noChangeShapeType="1"/>
              <a:stCxn id="24622" idx="6"/>
            </p:cNvCxnSpPr>
            <p:nvPr/>
          </p:nvCxnSpPr>
          <p:spPr bwMode="auto">
            <a:xfrm flipV="1">
              <a:off x="7481888" y="2693988"/>
              <a:ext cx="581025" cy="47783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aphicFrame>
        <p:nvGraphicFramePr>
          <p:cNvPr id="11" name="Group 12"/>
          <p:cNvGraphicFramePr>
            <a:graphicFrameLocks noGrp="1"/>
          </p:cNvGraphicFramePr>
          <p:nvPr/>
        </p:nvGraphicFramePr>
        <p:xfrm>
          <a:off x="10363200" y="1524000"/>
          <a:ext cx="1295400" cy="1722438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O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U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k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k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3" name="Group 12"/>
          <p:cNvGraphicFramePr>
            <a:graphicFrameLocks noGrp="1"/>
          </p:cNvGraphicFramePr>
          <p:nvPr/>
        </p:nvGraphicFramePr>
        <p:xfrm>
          <a:off x="6553200" y="2454247"/>
          <a:ext cx="838200" cy="1050953"/>
        </p:xfrm>
        <a:graphic>
          <a:graphicData uri="http://schemas.openxmlformats.org/drawingml/2006/table">
            <a:tbl>
              <a:tblPr/>
              <a:tblGrid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05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O</a:t>
                      </a:r>
                    </a:p>
                  </a:txBody>
                  <a:tcPr marT="45670" marB="4567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670" marB="4567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1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marT="45670" marB="4567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1/2</a:t>
                      </a:r>
                    </a:p>
                  </a:txBody>
                  <a:tcPr marT="45670" marB="4567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1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marT="45670" marB="4567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1/2</a:t>
                      </a:r>
                    </a:p>
                  </a:txBody>
                  <a:tcPr marT="45670" marB="4567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673627"/>
            <a:ext cx="5715000" cy="318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2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Value of Perfect Information</a:t>
            </a:r>
          </a:p>
        </p:txBody>
      </p:sp>
      <p:cxnSp>
        <p:nvCxnSpPr>
          <p:cNvPr id="25602" name="AutoShape 3"/>
          <p:cNvCxnSpPr>
            <a:cxnSpLocks noChangeShapeType="1"/>
            <a:stCxn id="25603" idx="4"/>
            <a:endCxn id="25604" idx="0"/>
          </p:cNvCxnSpPr>
          <p:nvPr/>
        </p:nvCxnSpPr>
        <p:spPr bwMode="auto">
          <a:xfrm>
            <a:off x="7392988" y="2951163"/>
            <a:ext cx="0" cy="692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5603" name="Oval 4"/>
          <p:cNvSpPr>
            <a:spLocks noChangeArrowheads="1"/>
          </p:cNvSpPr>
          <p:nvPr/>
        </p:nvSpPr>
        <p:spPr bwMode="auto">
          <a:xfrm>
            <a:off x="6781800" y="23622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Palatino"/>
                <a:cs typeface="Palatino"/>
              </a:rPr>
              <a:t>Weather</a:t>
            </a:r>
          </a:p>
        </p:txBody>
      </p:sp>
      <p:sp>
        <p:nvSpPr>
          <p:cNvPr id="25604" name="Oval 5"/>
          <p:cNvSpPr>
            <a:spLocks noChangeArrowheads="1"/>
          </p:cNvSpPr>
          <p:nvPr/>
        </p:nvSpPr>
        <p:spPr bwMode="auto">
          <a:xfrm>
            <a:off x="6781800" y="36576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>
                <a:latin typeface="Palatino"/>
                <a:cs typeface="Palatino"/>
              </a:rPr>
              <a:t>Forecast</a:t>
            </a:r>
          </a:p>
        </p:txBody>
      </p:sp>
      <p:sp>
        <p:nvSpPr>
          <p:cNvPr id="25605" name="Rectangle 6"/>
          <p:cNvSpPr>
            <a:spLocks noChangeArrowheads="1"/>
          </p:cNvSpPr>
          <p:nvPr/>
        </p:nvSpPr>
        <p:spPr bwMode="auto">
          <a:xfrm>
            <a:off x="6858000" y="1371600"/>
            <a:ext cx="1143000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Palatino"/>
                <a:cs typeface="Palatino"/>
              </a:rPr>
              <a:t>Umbrella</a:t>
            </a:r>
          </a:p>
        </p:txBody>
      </p:sp>
      <p:grpSp>
        <p:nvGrpSpPr>
          <p:cNvPr id="25606" name="Group 7"/>
          <p:cNvGrpSpPr>
            <a:grpSpLocks/>
          </p:cNvGrpSpPr>
          <p:nvPr/>
        </p:nvGrpSpPr>
        <p:grpSpPr bwMode="auto">
          <a:xfrm>
            <a:off x="9067800" y="1828800"/>
            <a:ext cx="838200" cy="533400"/>
            <a:chOff x="4368" y="1728"/>
            <a:chExt cx="528" cy="336"/>
          </a:xfrm>
        </p:grpSpPr>
        <p:sp>
          <p:nvSpPr>
            <p:cNvPr id="25662" name="Freeform 8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Palatino"/>
                <a:cs typeface="Palatino"/>
              </a:endParaRPr>
            </a:p>
          </p:txBody>
        </p:sp>
        <p:sp>
          <p:nvSpPr>
            <p:cNvPr id="25663" name="Text Box 9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Palatino"/>
                  <a:cs typeface="Palatino"/>
                </a:rPr>
                <a:t>U</a:t>
              </a:r>
            </a:p>
          </p:txBody>
        </p:sp>
      </p:grpSp>
      <p:cxnSp>
        <p:nvCxnSpPr>
          <p:cNvPr id="25607" name="AutoShape 10"/>
          <p:cNvCxnSpPr>
            <a:cxnSpLocks noChangeShapeType="1"/>
            <a:stCxn id="25605" idx="3"/>
          </p:cNvCxnSpPr>
          <p:nvPr/>
        </p:nvCxnSpPr>
        <p:spPr bwMode="auto">
          <a:xfrm>
            <a:off x="8015288" y="1638300"/>
            <a:ext cx="1038225" cy="4572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5608" name="AutoShape 11"/>
          <p:cNvCxnSpPr>
            <a:cxnSpLocks noChangeShapeType="1"/>
            <a:stCxn id="25603" idx="6"/>
          </p:cNvCxnSpPr>
          <p:nvPr/>
        </p:nvCxnSpPr>
        <p:spPr bwMode="auto">
          <a:xfrm flipV="1">
            <a:off x="8018463" y="2095500"/>
            <a:ext cx="1035050" cy="55403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aphicFrame>
        <p:nvGraphicFramePr>
          <p:cNvPr id="1188907" name="Group 43"/>
          <p:cNvGraphicFramePr>
            <a:graphicFrameLocks noGrp="1"/>
          </p:cNvGraphicFramePr>
          <p:nvPr/>
        </p:nvGraphicFramePr>
        <p:xfrm>
          <a:off x="10287000" y="1371600"/>
          <a:ext cx="1676400" cy="16002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leave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leave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take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take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88908" name="Text Box 44"/>
          <p:cNvSpPr txBox="1">
            <a:spLocks noChangeArrowheads="1"/>
          </p:cNvSpPr>
          <p:nvPr/>
        </p:nvSpPr>
        <p:spPr bwMode="auto">
          <a:xfrm>
            <a:off x="457200" y="1447800"/>
            <a:ext cx="2590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Palatino"/>
                <a:cs typeface="Palatino"/>
              </a:rPr>
              <a:t>MEU with no evidence</a:t>
            </a:r>
          </a:p>
        </p:txBody>
      </p:sp>
      <p:pic>
        <p:nvPicPr>
          <p:cNvPr id="1188909" name="Picture 45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81200"/>
            <a:ext cx="30734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8910" name="Text Box 46"/>
          <p:cNvSpPr txBox="1">
            <a:spLocks noChangeArrowheads="1"/>
          </p:cNvSpPr>
          <p:nvPr/>
        </p:nvSpPr>
        <p:spPr bwMode="auto">
          <a:xfrm>
            <a:off x="457200" y="2438400"/>
            <a:ext cx="2590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Palatino"/>
                <a:cs typeface="Palatino"/>
              </a:rPr>
              <a:t>MEU if forecast is bad</a:t>
            </a:r>
          </a:p>
        </p:txBody>
      </p:sp>
      <p:pic>
        <p:nvPicPr>
          <p:cNvPr id="1188911" name="Picture 47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982913"/>
            <a:ext cx="43434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8912" name="Text Box 48"/>
          <p:cNvSpPr txBox="1">
            <a:spLocks noChangeArrowheads="1"/>
          </p:cNvSpPr>
          <p:nvPr/>
        </p:nvSpPr>
        <p:spPr bwMode="auto">
          <a:xfrm>
            <a:off x="457200" y="3429000"/>
            <a:ext cx="2590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Palatino"/>
                <a:cs typeface="Palatino"/>
              </a:rPr>
              <a:t>MEU if forecast is good</a:t>
            </a:r>
          </a:p>
        </p:txBody>
      </p:sp>
      <p:pic>
        <p:nvPicPr>
          <p:cNvPr id="1188944" name="Picture 80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3962400"/>
            <a:ext cx="45974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88935" name="Group 71"/>
          <p:cNvGraphicFramePr>
            <a:graphicFrameLocks noGrp="1"/>
          </p:cNvGraphicFramePr>
          <p:nvPr/>
        </p:nvGraphicFramePr>
        <p:xfrm>
          <a:off x="1447800" y="4876800"/>
          <a:ext cx="1143000" cy="822450"/>
        </p:xfrm>
        <a:graphic>
          <a:graphicData uri="http://schemas.openxmlformats.org/drawingml/2006/table">
            <a:tbl>
              <a:tblPr/>
              <a:tblGrid>
                <a:gridCol w="57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1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</a:t>
                      </a:r>
                    </a:p>
                  </a:txBody>
                  <a:tcPr marT="45635" marB="456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P(F)</a:t>
                      </a:r>
                    </a:p>
                  </a:txBody>
                  <a:tcPr marT="45635" marB="456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1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good</a:t>
                      </a:r>
                    </a:p>
                  </a:txBody>
                  <a:tcPr marT="45635" marB="456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0.59</a:t>
                      </a:r>
                    </a:p>
                  </a:txBody>
                  <a:tcPr marT="45635" marB="456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1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bad</a:t>
                      </a:r>
                    </a:p>
                  </a:txBody>
                  <a:tcPr marT="45635" marB="456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0.41</a:t>
                      </a:r>
                    </a:p>
                  </a:txBody>
                  <a:tcPr marT="45635" marB="456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88936" name="AutoShape 72"/>
          <p:cNvSpPr>
            <a:spLocks noChangeArrowheads="1"/>
          </p:cNvSpPr>
          <p:nvPr/>
        </p:nvSpPr>
        <p:spPr bwMode="auto">
          <a:xfrm>
            <a:off x="2819400" y="5072063"/>
            <a:ext cx="381000" cy="381000"/>
          </a:xfrm>
          <a:prstGeom prst="rightArrow">
            <a:avLst>
              <a:gd name="adj1" fmla="val 50000"/>
              <a:gd name="adj2" fmla="val 4708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Palatino"/>
              <a:cs typeface="Palatino"/>
            </a:endParaRPr>
          </a:p>
        </p:txBody>
      </p:sp>
      <p:pic>
        <p:nvPicPr>
          <p:cNvPr id="3" name="Picture 2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0200" y="5865813"/>
            <a:ext cx="6178550" cy="8388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188938" name="Text Box 74"/>
          <p:cNvSpPr txBox="1">
            <a:spLocks noChangeArrowheads="1"/>
          </p:cNvSpPr>
          <p:nvPr/>
        </p:nvSpPr>
        <p:spPr bwMode="auto">
          <a:xfrm>
            <a:off x="457200" y="4281488"/>
            <a:ext cx="2590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Palatino"/>
                <a:cs typeface="Palatino"/>
              </a:rPr>
              <a:t>Forecast distribution</a:t>
            </a:r>
          </a:p>
        </p:txBody>
      </p:sp>
      <p:pic>
        <p:nvPicPr>
          <p:cNvPr id="32" name="Picture 31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029200"/>
            <a:ext cx="30480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TP_t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5435600"/>
            <a:ext cx="1676400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7086600" y="5410200"/>
            <a:ext cx="533400" cy="3048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b="1" dirty="0">
              <a:latin typeface="Palatino"/>
              <a:cs typeface="Palatino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4389465"/>
            <a:ext cx="3581399" cy="246853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0820400" y="4648200"/>
            <a:ext cx="4572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165286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8908" grpId="0"/>
      <p:bldP spid="1188910" grpId="0"/>
      <p:bldP spid="1188912" grpId="0"/>
      <p:bldP spid="1188936" grpId="0" animBg="1"/>
      <p:bldP spid="118893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Value of Information</a:t>
            </a:r>
          </a:p>
        </p:txBody>
      </p:sp>
      <p:sp>
        <p:nvSpPr>
          <p:cNvPr id="1143811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447800"/>
            <a:ext cx="8229600" cy="5105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800" dirty="0">
                <a:ea typeface="ＭＳ Ｐゴシック" pitchFamily="34" charset="-128"/>
              </a:rPr>
              <a:t>Assume we have evidence E=e.  Value if we act now:</a:t>
            </a:r>
          </a:p>
          <a:p>
            <a:pPr>
              <a:lnSpc>
                <a:spcPct val="80000"/>
              </a:lnSpc>
            </a:pPr>
            <a:endParaRPr lang="en-US" sz="18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endParaRPr lang="en-US" sz="1800" dirty="0">
              <a:ea typeface="ＭＳ Ｐゴシック" pitchFamily="34" charset="-128"/>
            </a:endParaRPr>
          </a:p>
          <a:p>
            <a:pPr lvl="2">
              <a:lnSpc>
                <a:spcPct val="80000"/>
              </a:lnSpc>
            </a:pPr>
            <a:endParaRPr lang="en-US" sz="10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1800" dirty="0">
                <a:ea typeface="ＭＳ Ｐゴシック" pitchFamily="34" charset="-128"/>
              </a:rPr>
              <a:t>Assume we see that E</a:t>
            </a:r>
            <a:r>
              <a:rPr lang="ja-JP" altLang="en-US" sz="1800" dirty="0">
                <a:ea typeface="ＭＳ Ｐゴシック" pitchFamily="34" charset="-128"/>
              </a:rPr>
              <a:t>’</a:t>
            </a:r>
            <a:r>
              <a:rPr lang="en-US" altLang="ja-JP" sz="1800" dirty="0">
                <a:ea typeface="ＭＳ Ｐゴシック" pitchFamily="34" charset="-128"/>
              </a:rPr>
              <a:t> = e</a:t>
            </a:r>
            <a:r>
              <a:rPr lang="ja-JP" altLang="en-US" sz="1800" dirty="0">
                <a:ea typeface="ＭＳ Ｐゴシック" pitchFamily="34" charset="-128"/>
              </a:rPr>
              <a:t>’</a:t>
            </a:r>
            <a:r>
              <a:rPr lang="en-US" altLang="ja-JP" sz="1800" dirty="0">
                <a:ea typeface="ＭＳ Ｐゴシック" pitchFamily="34" charset="-128"/>
              </a:rPr>
              <a:t>.  Value if we act then:</a:t>
            </a:r>
            <a:endParaRPr lang="en-US" altLang="ja-JP" sz="1800" baseline="-25000" dirty="0">
              <a:solidFill>
                <a:srgbClr val="CC0000"/>
              </a:solidFill>
              <a:ea typeface="ＭＳ Ｐゴシック" pitchFamily="34" charset="-128"/>
            </a:endParaRPr>
          </a:p>
          <a:p>
            <a:pPr lvl="2">
              <a:lnSpc>
                <a:spcPct val="80000"/>
              </a:lnSpc>
            </a:pPr>
            <a:endParaRPr lang="en-US" sz="10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endParaRPr lang="en-US" sz="18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endParaRPr lang="en-US" sz="18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1800" dirty="0">
                <a:ea typeface="ＭＳ Ｐゴシック" pitchFamily="34" charset="-128"/>
              </a:rPr>
              <a:t>BUT </a:t>
            </a:r>
            <a:r>
              <a:rPr lang="en-US" sz="1800" dirty="0">
                <a:solidFill>
                  <a:srgbClr val="A50021"/>
                </a:solidFill>
                <a:ea typeface="ＭＳ Ｐゴシック" pitchFamily="34" charset="-128"/>
              </a:rPr>
              <a:t>E</a:t>
            </a:r>
            <a:r>
              <a:rPr lang="ja-JP" altLang="en-US" sz="1800" dirty="0">
                <a:solidFill>
                  <a:srgbClr val="A50021"/>
                </a:solidFill>
                <a:ea typeface="ＭＳ Ｐゴシック" pitchFamily="34" charset="-128"/>
              </a:rPr>
              <a:t>’</a:t>
            </a:r>
            <a:r>
              <a:rPr lang="en-US" altLang="ja-JP" sz="1800" dirty="0">
                <a:solidFill>
                  <a:srgbClr val="A50021"/>
                </a:solidFill>
                <a:ea typeface="ＭＳ Ｐゴシック" pitchFamily="34" charset="-128"/>
              </a:rPr>
              <a:t> is a random variable whose value is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800" dirty="0">
                <a:solidFill>
                  <a:srgbClr val="A50021"/>
                </a:solidFill>
                <a:ea typeface="ＭＳ Ｐゴシック" pitchFamily="34" charset="-128"/>
              </a:rPr>
              <a:t>	unknown</a:t>
            </a:r>
            <a:r>
              <a:rPr lang="en-US" sz="1800" dirty="0">
                <a:ea typeface="ＭＳ Ｐゴシック" pitchFamily="34" charset="-128"/>
              </a:rPr>
              <a:t>, so we don</a:t>
            </a:r>
            <a:r>
              <a:rPr lang="ja-JP" altLang="en-US" sz="1800" dirty="0">
                <a:ea typeface="ＭＳ Ｐゴシック" pitchFamily="34" charset="-128"/>
              </a:rPr>
              <a:t>’</a:t>
            </a:r>
            <a:r>
              <a:rPr lang="en-US" altLang="ja-JP" sz="1800" dirty="0">
                <a:ea typeface="ＭＳ Ｐゴシック" pitchFamily="34" charset="-128"/>
              </a:rPr>
              <a:t>t know what e</a:t>
            </a:r>
            <a:r>
              <a:rPr lang="ja-JP" altLang="en-US" sz="1800" dirty="0">
                <a:ea typeface="ＭＳ Ｐゴシック" pitchFamily="34" charset="-128"/>
              </a:rPr>
              <a:t>’</a:t>
            </a:r>
            <a:r>
              <a:rPr lang="en-US" altLang="ja-JP" sz="1800" dirty="0">
                <a:ea typeface="ＭＳ Ｐゴシック" pitchFamily="34" charset="-128"/>
              </a:rPr>
              <a:t> will be</a:t>
            </a:r>
          </a:p>
          <a:p>
            <a:pPr lvl="1">
              <a:lnSpc>
                <a:spcPct val="80000"/>
              </a:lnSpc>
            </a:pPr>
            <a:endParaRPr lang="en-US" sz="1400" dirty="0">
              <a:solidFill>
                <a:srgbClr val="A50021"/>
              </a:solidFill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1800" dirty="0">
                <a:ea typeface="ＭＳ Ｐゴシック" pitchFamily="34" charset="-128"/>
              </a:rPr>
              <a:t>Expected value if E</a:t>
            </a:r>
            <a:r>
              <a:rPr lang="ja-JP" altLang="en-US" sz="1800" dirty="0">
                <a:ea typeface="ＭＳ Ｐゴシック" pitchFamily="34" charset="-128"/>
              </a:rPr>
              <a:t>’</a:t>
            </a:r>
            <a:r>
              <a:rPr lang="en-US" altLang="ja-JP" sz="1800" dirty="0">
                <a:ea typeface="ＭＳ Ｐゴシック" pitchFamily="34" charset="-128"/>
              </a:rPr>
              <a:t> is revealed and then we act:</a:t>
            </a:r>
          </a:p>
          <a:p>
            <a:pPr>
              <a:lnSpc>
                <a:spcPct val="80000"/>
              </a:lnSpc>
            </a:pPr>
            <a:endParaRPr lang="en-US" sz="18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endParaRPr lang="en-US" sz="18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endParaRPr lang="en-US" sz="18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1800" dirty="0">
                <a:ea typeface="ＭＳ Ｐゴシック" pitchFamily="34" charset="-128"/>
              </a:rPr>
              <a:t>Value of information: how much MEU goes up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800" dirty="0">
                <a:ea typeface="ＭＳ Ｐゴシック" pitchFamily="34" charset="-128"/>
              </a:rPr>
              <a:t>	by revealing E</a:t>
            </a:r>
            <a:r>
              <a:rPr lang="ja-JP" altLang="en-US" sz="1800" dirty="0">
                <a:ea typeface="ＭＳ Ｐゴシック" pitchFamily="34" charset="-128"/>
              </a:rPr>
              <a:t>’</a:t>
            </a:r>
            <a:r>
              <a:rPr lang="en-US" altLang="ja-JP" sz="1800" dirty="0">
                <a:ea typeface="ＭＳ Ｐゴシック" pitchFamily="34" charset="-128"/>
              </a:rPr>
              <a:t> first then acting, over acting now: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sz="18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endParaRPr lang="en-US" sz="18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endParaRPr lang="en-US" sz="18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endParaRPr lang="en-US" sz="18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endParaRPr lang="en-US" sz="18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endParaRPr lang="en-US" sz="1800" dirty="0">
              <a:ea typeface="ＭＳ Ｐゴシック" pitchFamily="34" charset="-128"/>
            </a:endParaRPr>
          </a:p>
        </p:txBody>
      </p:sp>
      <p:pic>
        <p:nvPicPr>
          <p:cNvPr id="69" name="Picture 6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463" y="6019800"/>
            <a:ext cx="4554537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3822" name="Picture 1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828800"/>
            <a:ext cx="423386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3823" name="Picture 15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8" y="2819400"/>
            <a:ext cx="4900612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27"/>
          <p:cNvGrpSpPr>
            <a:grpSpLocks/>
          </p:cNvGrpSpPr>
          <p:nvPr/>
        </p:nvGrpSpPr>
        <p:grpSpPr bwMode="auto">
          <a:xfrm>
            <a:off x="7053263" y="1382713"/>
            <a:ext cx="2962275" cy="1425575"/>
            <a:chOff x="6062652" y="1383268"/>
            <a:chExt cx="2962402" cy="1424464"/>
          </a:xfrm>
        </p:grpSpPr>
        <p:sp>
          <p:nvSpPr>
            <p:cNvPr id="26713" name="TextBox 37"/>
            <p:cNvSpPr txBox="1">
              <a:spLocks noChangeArrowheads="1"/>
            </p:cNvSpPr>
            <p:nvPr/>
          </p:nvSpPr>
          <p:spPr bwMode="auto">
            <a:xfrm>
              <a:off x="6062652" y="2133600"/>
              <a:ext cx="132874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 dirty="0">
                  <a:latin typeface="Palatino"/>
                  <a:cs typeface="Palatino"/>
                </a:rPr>
                <a:t>P(s | +e)</a:t>
              </a:r>
            </a:p>
          </p:txBody>
        </p:sp>
        <p:grpSp>
          <p:nvGrpSpPr>
            <p:cNvPr id="26714" name="Group 124"/>
            <p:cNvGrpSpPr>
              <a:grpSpLocks/>
            </p:cNvGrpSpPr>
            <p:nvPr/>
          </p:nvGrpSpPr>
          <p:grpSpPr bwMode="auto">
            <a:xfrm>
              <a:off x="6629400" y="1383268"/>
              <a:ext cx="2395654" cy="1424464"/>
              <a:chOff x="6629400" y="1383268"/>
              <a:chExt cx="2395654" cy="1424464"/>
            </a:xfrm>
          </p:grpSpPr>
          <p:grpSp>
            <p:nvGrpSpPr>
              <p:cNvPr id="26715" name="Group 7"/>
              <p:cNvGrpSpPr>
                <a:grpSpLocks/>
              </p:cNvGrpSpPr>
              <p:nvPr/>
            </p:nvGrpSpPr>
            <p:grpSpPr bwMode="auto">
              <a:xfrm>
                <a:off x="6934200" y="1600586"/>
                <a:ext cx="2090854" cy="1104256"/>
                <a:chOff x="228600" y="1677500"/>
                <a:chExt cx="8534400" cy="3148500"/>
              </a:xfrm>
            </p:grpSpPr>
            <p:grpSp>
              <p:nvGrpSpPr>
                <p:cNvPr id="26719" name="Group 5"/>
                <p:cNvGrpSpPr>
                  <a:grpSpLocks/>
                </p:cNvGrpSpPr>
                <p:nvPr/>
              </p:nvGrpSpPr>
              <p:grpSpPr bwMode="auto">
                <a:xfrm>
                  <a:off x="228600" y="4267200"/>
                  <a:ext cx="1828800" cy="558800"/>
                  <a:chOff x="4368" y="1728"/>
                  <a:chExt cx="528" cy="352"/>
                </a:xfrm>
              </p:grpSpPr>
              <p:sp>
                <p:nvSpPr>
                  <p:cNvPr id="26738" name="Freeform 33"/>
                  <p:cNvSpPr>
                    <a:spLocks/>
                  </p:cNvSpPr>
                  <p:nvPr/>
                </p:nvSpPr>
                <p:spPr bwMode="auto">
                  <a:xfrm>
                    <a:off x="4368" y="1728"/>
                    <a:ext cx="528" cy="336"/>
                  </a:xfrm>
                  <a:custGeom>
                    <a:avLst/>
                    <a:gdLst>
                      <a:gd name="T0" fmla="*/ 16 w 783"/>
                      <a:gd name="T1" fmla="*/ 0 h 288"/>
                      <a:gd name="T2" fmla="*/ 0 w 783"/>
                      <a:gd name="T3" fmla="*/ 496 h 288"/>
                      <a:gd name="T4" fmla="*/ 16 w 783"/>
                      <a:gd name="T5" fmla="*/ 988 h 288"/>
                      <a:gd name="T6" fmla="*/ 34 w 783"/>
                      <a:gd name="T7" fmla="*/ 484 h 288"/>
                      <a:gd name="T8" fmla="*/ 16 w 783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83"/>
                      <a:gd name="T16" fmla="*/ 0 h 288"/>
                      <a:gd name="T17" fmla="*/ 783 w 783"/>
                      <a:gd name="T18" fmla="*/ 288 h 2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83" h="288">
                        <a:moveTo>
                          <a:pt x="384" y="0"/>
                        </a:moveTo>
                        <a:lnTo>
                          <a:pt x="0" y="144"/>
                        </a:lnTo>
                        <a:lnTo>
                          <a:pt x="384" y="288"/>
                        </a:lnTo>
                        <a:lnTo>
                          <a:pt x="783" y="141"/>
                        </a:lnTo>
                        <a:lnTo>
                          <a:pt x="384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>
                      <a:latin typeface="Palatino"/>
                      <a:cs typeface="Palatino"/>
                    </a:endParaRPr>
                  </a:p>
                </p:txBody>
              </p:sp>
              <p:sp>
                <p:nvSpPr>
                  <p:cNvPr id="26739" name="Text Box 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40" cy="3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endParaRPr lang="en-US" sz="500">
                      <a:latin typeface="Palatino"/>
                      <a:cs typeface="Palatino"/>
                    </a:endParaRPr>
                  </a:p>
                </p:txBody>
              </p:sp>
            </p:grpSp>
            <p:sp>
              <p:nvSpPr>
                <p:cNvPr id="26720" name="Oval 3"/>
                <p:cNvSpPr>
                  <a:spLocks noChangeArrowheads="1"/>
                </p:cNvSpPr>
                <p:nvPr/>
              </p:nvSpPr>
              <p:spPr bwMode="auto">
                <a:xfrm>
                  <a:off x="1524000" y="2895600"/>
                  <a:ext cx="1222375" cy="574675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en-US" sz="500">
                    <a:latin typeface="Palatino"/>
                    <a:cs typeface="Palatino"/>
                  </a:endParaRPr>
                </a:p>
              </p:txBody>
            </p:sp>
            <p:sp>
              <p:nvSpPr>
                <p:cNvPr id="26721" name="Oval 3"/>
                <p:cNvSpPr>
                  <a:spLocks noChangeArrowheads="1"/>
                </p:cNvSpPr>
                <p:nvPr/>
              </p:nvSpPr>
              <p:spPr bwMode="auto">
                <a:xfrm>
                  <a:off x="6245225" y="2895600"/>
                  <a:ext cx="1222375" cy="574675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en-US" sz="500">
                    <a:latin typeface="Palatino"/>
                    <a:cs typeface="Palatino"/>
                  </a:endParaRPr>
                </a:p>
              </p:txBody>
            </p:sp>
            <p:cxnSp>
              <p:nvCxnSpPr>
                <p:cNvPr id="12" name="Straight Arrow Connector 11"/>
                <p:cNvCxnSpPr>
                  <a:stCxn id="16" idx="3"/>
                  <a:endCxn id="26720" idx="0"/>
                </p:cNvCxnSpPr>
                <p:nvPr/>
              </p:nvCxnSpPr>
              <p:spPr>
                <a:xfrm rot="5400000">
                  <a:off x="2914857" y="1353304"/>
                  <a:ext cx="764355" cy="2326358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/>
                <p:cNvCxnSpPr>
                  <a:stCxn id="16" idx="3"/>
                  <a:endCxn id="26721" idx="0"/>
                </p:cNvCxnSpPr>
                <p:nvPr/>
              </p:nvCxnSpPr>
              <p:spPr>
                <a:xfrm rot="16200000" flipH="1">
                  <a:off x="5276855" y="1317665"/>
                  <a:ext cx="764355" cy="239763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Isosceles Triangle 15"/>
                <p:cNvSpPr/>
                <p:nvPr/>
              </p:nvSpPr>
              <p:spPr>
                <a:xfrm>
                  <a:off x="3883483" y="1677500"/>
                  <a:ext cx="1146980" cy="456806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500" dirty="0">
                    <a:solidFill>
                      <a:schemeClr val="tx1"/>
                    </a:solidFill>
                    <a:latin typeface="Palatino"/>
                    <a:cs typeface="Palatino"/>
                  </a:endParaRPr>
                </a:p>
              </p:txBody>
            </p:sp>
            <p:cxnSp>
              <p:nvCxnSpPr>
                <p:cNvPr id="17" name="Straight Arrow Connector 16"/>
                <p:cNvCxnSpPr>
                  <a:stCxn id="26720" idx="4"/>
                </p:cNvCxnSpPr>
                <p:nvPr/>
              </p:nvCxnSpPr>
              <p:spPr>
                <a:xfrm rot="5400000">
                  <a:off x="1201242" y="3336459"/>
                  <a:ext cx="796016" cy="1069214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726" name="Group 21"/>
                <p:cNvGrpSpPr>
                  <a:grpSpLocks/>
                </p:cNvGrpSpPr>
                <p:nvPr/>
              </p:nvGrpSpPr>
              <p:grpSpPr bwMode="auto">
                <a:xfrm>
                  <a:off x="2209800" y="4267200"/>
                  <a:ext cx="1828800" cy="558800"/>
                  <a:chOff x="4368" y="1728"/>
                  <a:chExt cx="528" cy="352"/>
                </a:xfrm>
              </p:grpSpPr>
              <p:sp>
                <p:nvSpPr>
                  <p:cNvPr id="26736" name="Freeform 31"/>
                  <p:cNvSpPr>
                    <a:spLocks/>
                  </p:cNvSpPr>
                  <p:nvPr/>
                </p:nvSpPr>
                <p:spPr bwMode="auto">
                  <a:xfrm>
                    <a:off x="4368" y="1728"/>
                    <a:ext cx="528" cy="336"/>
                  </a:xfrm>
                  <a:custGeom>
                    <a:avLst/>
                    <a:gdLst>
                      <a:gd name="T0" fmla="*/ 16 w 783"/>
                      <a:gd name="T1" fmla="*/ 0 h 288"/>
                      <a:gd name="T2" fmla="*/ 0 w 783"/>
                      <a:gd name="T3" fmla="*/ 496 h 288"/>
                      <a:gd name="T4" fmla="*/ 16 w 783"/>
                      <a:gd name="T5" fmla="*/ 988 h 288"/>
                      <a:gd name="T6" fmla="*/ 34 w 783"/>
                      <a:gd name="T7" fmla="*/ 484 h 288"/>
                      <a:gd name="T8" fmla="*/ 16 w 783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83"/>
                      <a:gd name="T16" fmla="*/ 0 h 288"/>
                      <a:gd name="T17" fmla="*/ 783 w 783"/>
                      <a:gd name="T18" fmla="*/ 288 h 2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83" h="288">
                        <a:moveTo>
                          <a:pt x="384" y="0"/>
                        </a:moveTo>
                        <a:lnTo>
                          <a:pt x="0" y="144"/>
                        </a:lnTo>
                        <a:lnTo>
                          <a:pt x="384" y="288"/>
                        </a:lnTo>
                        <a:lnTo>
                          <a:pt x="783" y="141"/>
                        </a:lnTo>
                        <a:lnTo>
                          <a:pt x="384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>
                      <a:latin typeface="Palatino"/>
                      <a:cs typeface="Palatino"/>
                    </a:endParaRPr>
                  </a:p>
                </p:txBody>
              </p:sp>
              <p:sp>
                <p:nvSpPr>
                  <p:cNvPr id="26737" name="Text Box 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40" cy="3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endParaRPr lang="en-US" sz="500">
                      <a:latin typeface="Palatino"/>
                      <a:cs typeface="Palatino"/>
                    </a:endParaRPr>
                  </a:p>
                </p:txBody>
              </p:sp>
            </p:grpSp>
            <p:cxnSp>
              <p:nvCxnSpPr>
                <p:cNvPr id="20" name="Straight Arrow Connector 19"/>
                <p:cNvCxnSpPr>
                  <a:stCxn id="26720" idx="4"/>
                </p:cNvCxnSpPr>
                <p:nvPr/>
              </p:nvCxnSpPr>
              <p:spPr>
                <a:xfrm rot="16200000" flipH="1">
                  <a:off x="2231576" y="3375339"/>
                  <a:ext cx="796016" cy="9914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728" name="Group 34"/>
                <p:cNvGrpSpPr>
                  <a:grpSpLocks/>
                </p:cNvGrpSpPr>
                <p:nvPr/>
              </p:nvGrpSpPr>
              <p:grpSpPr bwMode="auto">
                <a:xfrm>
                  <a:off x="4953000" y="4267200"/>
                  <a:ext cx="1828800" cy="558800"/>
                  <a:chOff x="4368" y="1728"/>
                  <a:chExt cx="528" cy="352"/>
                </a:xfrm>
              </p:grpSpPr>
              <p:sp>
                <p:nvSpPr>
                  <p:cNvPr id="26734" name="Freeform 29"/>
                  <p:cNvSpPr>
                    <a:spLocks/>
                  </p:cNvSpPr>
                  <p:nvPr/>
                </p:nvSpPr>
                <p:spPr bwMode="auto">
                  <a:xfrm>
                    <a:off x="4368" y="1728"/>
                    <a:ext cx="528" cy="336"/>
                  </a:xfrm>
                  <a:custGeom>
                    <a:avLst/>
                    <a:gdLst>
                      <a:gd name="T0" fmla="*/ 16 w 783"/>
                      <a:gd name="T1" fmla="*/ 0 h 288"/>
                      <a:gd name="T2" fmla="*/ 0 w 783"/>
                      <a:gd name="T3" fmla="*/ 496 h 288"/>
                      <a:gd name="T4" fmla="*/ 16 w 783"/>
                      <a:gd name="T5" fmla="*/ 988 h 288"/>
                      <a:gd name="T6" fmla="*/ 34 w 783"/>
                      <a:gd name="T7" fmla="*/ 484 h 288"/>
                      <a:gd name="T8" fmla="*/ 16 w 783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83"/>
                      <a:gd name="T16" fmla="*/ 0 h 288"/>
                      <a:gd name="T17" fmla="*/ 783 w 783"/>
                      <a:gd name="T18" fmla="*/ 288 h 2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83" h="288">
                        <a:moveTo>
                          <a:pt x="384" y="0"/>
                        </a:moveTo>
                        <a:lnTo>
                          <a:pt x="0" y="144"/>
                        </a:lnTo>
                        <a:lnTo>
                          <a:pt x="384" y="288"/>
                        </a:lnTo>
                        <a:lnTo>
                          <a:pt x="783" y="141"/>
                        </a:lnTo>
                        <a:lnTo>
                          <a:pt x="384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>
                      <a:latin typeface="Palatino"/>
                      <a:cs typeface="Palatino"/>
                    </a:endParaRPr>
                  </a:p>
                </p:txBody>
              </p:sp>
              <p:sp>
                <p:nvSpPr>
                  <p:cNvPr id="26735" name="Text Box 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40" cy="3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endParaRPr lang="en-US" sz="500">
                      <a:latin typeface="Palatino"/>
                      <a:cs typeface="Palatino"/>
                    </a:endParaRPr>
                  </a:p>
                </p:txBody>
              </p:sp>
            </p:grpSp>
            <p:cxnSp>
              <p:nvCxnSpPr>
                <p:cNvPr id="23" name="Straight Arrow Connector 22"/>
                <p:cNvCxnSpPr/>
                <p:nvPr/>
              </p:nvCxnSpPr>
              <p:spPr>
                <a:xfrm rot="5400000">
                  <a:off x="5925233" y="3336458"/>
                  <a:ext cx="796016" cy="1069219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730" name="Group 38"/>
                <p:cNvGrpSpPr>
                  <a:grpSpLocks/>
                </p:cNvGrpSpPr>
                <p:nvPr/>
              </p:nvGrpSpPr>
              <p:grpSpPr bwMode="auto">
                <a:xfrm>
                  <a:off x="6934200" y="4267200"/>
                  <a:ext cx="1828800" cy="558800"/>
                  <a:chOff x="4368" y="1728"/>
                  <a:chExt cx="528" cy="352"/>
                </a:xfrm>
              </p:grpSpPr>
              <p:sp>
                <p:nvSpPr>
                  <p:cNvPr id="26732" name="Freeform 27"/>
                  <p:cNvSpPr>
                    <a:spLocks/>
                  </p:cNvSpPr>
                  <p:nvPr/>
                </p:nvSpPr>
                <p:spPr bwMode="auto">
                  <a:xfrm>
                    <a:off x="4368" y="1728"/>
                    <a:ext cx="528" cy="336"/>
                  </a:xfrm>
                  <a:custGeom>
                    <a:avLst/>
                    <a:gdLst>
                      <a:gd name="T0" fmla="*/ 16 w 783"/>
                      <a:gd name="T1" fmla="*/ 0 h 288"/>
                      <a:gd name="T2" fmla="*/ 0 w 783"/>
                      <a:gd name="T3" fmla="*/ 496 h 288"/>
                      <a:gd name="T4" fmla="*/ 16 w 783"/>
                      <a:gd name="T5" fmla="*/ 988 h 288"/>
                      <a:gd name="T6" fmla="*/ 34 w 783"/>
                      <a:gd name="T7" fmla="*/ 484 h 288"/>
                      <a:gd name="T8" fmla="*/ 16 w 783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83"/>
                      <a:gd name="T16" fmla="*/ 0 h 288"/>
                      <a:gd name="T17" fmla="*/ 783 w 783"/>
                      <a:gd name="T18" fmla="*/ 288 h 2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83" h="288">
                        <a:moveTo>
                          <a:pt x="384" y="0"/>
                        </a:moveTo>
                        <a:lnTo>
                          <a:pt x="0" y="144"/>
                        </a:lnTo>
                        <a:lnTo>
                          <a:pt x="384" y="288"/>
                        </a:lnTo>
                        <a:lnTo>
                          <a:pt x="783" y="141"/>
                        </a:lnTo>
                        <a:lnTo>
                          <a:pt x="384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>
                      <a:latin typeface="Palatino"/>
                      <a:cs typeface="Palatino"/>
                    </a:endParaRPr>
                  </a:p>
                </p:txBody>
              </p:sp>
              <p:sp>
                <p:nvSpPr>
                  <p:cNvPr id="26733" name="Text Box 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40" cy="3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endParaRPr lang="en-US" sz="500">
                      <a:latin typeface="Palatino"/>
                      <a:cs typeface="Palatino"/>
                    </a:endParaRPr>
                  </a:p>
                </p:txBody>
              </p:sp>
            </p:grpSp>
            <p:cxnSp>
              <p:nvCxnSpPr>
                <p:cNvPr id="25" name="Straight Arrow Connector 24"/>
                <p:cNvCxnSpPr/>
                <p:nvPr/>
              </p:nvCxnSpPr>
              <p:spPr>
                <a:xfrm rot="16200000" flipH="1">
                  <a:off x="6955571" y="3375340"/>
                  <a:ext cx="796016" cy="991453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716" name="TextBox 35"/>
              <p:cNvSpPr txBox="1">
                <a:spLocks noChangeArrowheads="1"/>
              </p:cNvSpPr>
              <p:nvPr/>
            </p:nvSpPr>
            <p:spPr bwMode="auto">
              <a:xfrm>
                <a:off x="7272379" y="1383268"/>
                <a:ext cx="728622" cy="3690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en-US" sz="1800">
                    <a:latin typeface="Palatino"/>
                    <a:cs typeface="Palatino"/>
                  </a:rPr>
                  <a:t>{+e}</a:t>
                </a:r>
              </a:p>
            </p:txBody>
          </p:sp>
          <p:sp>
            <p:nvSpPr>
              <p:cNvPr id="26717" name="TextBox 36"/>
              <p:cNvSpPr txBox="1">
                <a:spLocks noChangeArrowheads="1"/>
              </p:cNvSpPr>
              <p:nvPr/>
            </p:nvSpPr>
            <p:spPr bwMode="auto">
              <a:xfrm>
                <a:off x="7162800" y="1611868"/>
                <a:ext cx="53340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en-US" sz="1800">
                    <a:latin typeface="Palatino"/>
                    <a:cs typeface="Palatino"/>
                  </a:rPr>
                  <a:t>a</a:t>
                </a:r>
              </a:p>
            </p:txBody>
          </p:sp>
          <p:sp>
            <p:nvSpPr>
              <p:cNvPr id="26718" name="TextBox 38"/>
              <p:cNvSpPr txBox="1">
                <a:spLocks noChangeArrowheads="1"/>
              </p:cNvSpPr>
              <p:nvPr/>
            </p:nvSpPr>
            <p:spPr bwMode="auto">
              <a:xfrm>
                <a:off x="6629400" y="2438400"/>
                <a:ext cx="106680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en-US" sz="1800">
                    <a:latin typeface="Palatino"/>
                    <a:cs typeface="Palatino"/>
                  </a:rPr>
                  <a:t>U</a:t>
                </a:r>
              </a:p>
            </p:txBody>
          </p:sp>
        </p:grpSp>
      </p:grpSp>
      <p:grpSp>
        <p:nvGrpSpPr>
          <p:cNvPr id="9" name="Group 125"/>
          <p:cNvGrpSpPr>
            <a:grpSpLocks/>
          </p:cNvGrpSpPr>
          <p:nvPr/>
        </p:nvGrpSpPr>
        <p:grpSpPr bwMode="auto">
          <a:xfrm>
            <a:off x="6705600" y="2895600"/>
            <a:ext cx="3309938" cy="1412875"/>
            <a:chOff x="5714988" y="2895600"/>
            <a:chExt cx="3310066" cy="1412796"/>
          </a:xfrm>
        </p:grpSpPr>
        <p:grpSp>
          <p:nvGrpSpPr>
            <p:cNvPr id="26687" name="Group 39"/>
            <p:cNvGrpSpPr>
              <a:grpSpLocks/>
            </p:cNvGrpSpPr>
            <p:nvPr/>
          </p:nvGrpSpPr>
          <p:grpSpPr bwMode="auto">
            <a:xfrm>
              <a:off x="6934200" y="3113076"/>
              <a:ext cx="2090854" cy="1104097"/>
              <a:chOff x="228600" y="1677951"/>
              <a:chExt cx="8534400" cy="3148049"/>
            </a:xfrm>
          </p:grpSpPr>
          <p:grpSp>
            <p:nvGrpSpPr>
              <p:cNvPr id="26692" name="Group 5"/>
              <p:cNvGrpSpPr>
                <a:grpSpLocks/>
              </p:cNvGrpSpPr>
              <p:nvPr/>
            </p:nvGrpSpPr>
            <p:grpSpPr bwMode="auto">
              <a:xfrm>
                <a:off x="228600" y="4267200"/>
                <a:ext cx="1828800" cy="558800"/>
                <a:chOff x="4368" y="1728"/>
                <a:chExt cx="528" cy="352"/>
              </a:xfrm>
            </p:grpSpPr>
            <p:sp>
              <p:nvSpPr>
                <p:cNvPr id="26711" name="Freeform 59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Palatino"/>
                    <a:cs typeface="Palatino"/>
                  </a:endParaRPr>
                </a:p>
              </p:txBody>
            </p:sp>
            <p:sp>
              <p:nvSpPr>
                <p:cNvPr id="26712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Palatino"/>
                    <a:cs typeface="Palatino"/>
                  </a:endParaRPr>
                </a:p>
              </p:txBody>
            </p:sp>
          </p:grpSp>
          <p:sp>
            <p:nvSpPr>
              <p:cNvPr id="26693" name="Oval 3"/>
              <p:cNvSpPr>
                <a:spLocks noChangeArrowheads="1"/>
              </p:cNvSpPr>
              <p:nvPr/>
            </p:nvSpPr>
            <p:spPr bwMode="auto">
              <a:xfrm>
                <a:off x="1524000" y="2895600"/>
                <a:ext cx="1222375" cy="57467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500">
                  <a:latin typeface="Palatino"/>
                  <a:cs typeface="Palatino"/>
                </a:endParaRPr>
              </a:p>
            </p:txBody>
          </p:sp>
          <p:sp>
            <p:nvSpPr>
              <p:cNvPr id="26694" name="Oval 3"/>
              <p:cNvSpPr>
                <a:spLocks noChangeArrowheads="1"/>
              </p:cNvSpPr>
              <p:nvPr/>
            </p:nvSpPr>
            <p:spPr bwMode="auto">
              <a:xfrm>
                <a:off x="6245225" y="2895600"/>
                <a:ext cx="1222375" cy="57467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500">
                  <a:latin typeface="Palatino"/>
                  <a:cs typeface="Palatino"/>
                </a:endParaRPr>
              </a:p>
            </p:txBody>
          </p:sp>
          <p:cxnSp>
            <p:nvCxnSpPr>
              <p:cNvPr id="44" name="Straight Arrow Connector 43"/>
              <p:cNvCxnSpPr>
                <a:stCxn id="46" idx="3"/>
                <a:endCxn id="26693" idx="0"/>
              </p:cNvCxnSpPr>
              <p:nvPr/>
            </p:nvCxnSpPr>
            <p:spPr>
              <a:xfrm rot="5400000">
                <a:off x="2916868" y="1352102"/>
                <a:ext cx="760384" cy="232634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>
                <a:stCxn id="46" idx="3"/>
                <a:endCxn id="26694" idx="0"/>
              </p:cNvCxnSpPr>
              <p:nvPr/>
            </p:nvCxnSpPr>
            <p:spPr>
              <a:xfrm rot="16200000" flipH="1">
                <a:off x="5278855" y="1316462"/>
                <a:ext cx="760384" cy="23976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Isosceles Triangle 45"/>
              <p:cNvSpPr/>
              <p:nvPr/>
            </p:nvSpPr>
            <p:spPr>
              <a:xfrm>
                <a:off x="3883504" y="1677951"/>
                <a:ext cx="1146975" cy="457134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500" dirty="0">
                  <a:solidFill>
                    <a:schemeClr val="tx1"/>
                  </a:solidFill>
                  <a:latin typeface="Palatino"/>
                  <a:cs typeface="Palatino"/>
                </a:endParaRPr>
              </a:p>
            </p:txBody>
          </p:sp>
          <p:cxnSp>
            <p:nvCxnSpPr>
              <p:cNvPr id="47" name="Straight Arrow Connector 46"/>
              <p:cNvCxnSpPr>
                <a:stCxn id="26693" idx="4"/>
              </p:cNvCxnSpPr>
              <p:nvPr/>
            </p:nvCxnSpPr>
            <p:spPr>
              <a:xfrm rot="5400000">
                <a:off x="1200985" y="3333974"/>
                <a:ext cx="796593" cy="106921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99" name="Group 21"/>
              <p:cNvGrpSpPr>
                <a:grpSpLocks/>
              </p:cNvGrpSpPr>
              <p:nvPr/>
            </p:nvGrpSpPr>
            <p:grpSpPr bwMode="auto">
              <a:xfrm>
                <a:off x="2209800" y="4267200"/>
                <a:ext cx="1828800" cy="558800"/>
                <a:chOff x="4368" y="1728"/>
                <a:chExt cx="528" cy="352"/>
              </a:xfrm>
            </p:grpSpPr>
            <p:sp>
              <p:nvSpPr>
                <p:cNvPr id="26709" name="Freeform 57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Palatino"/>
                    <a:cs typeface="Palatino"/>
                  </a:endParaRPr>
                </a:p>
              </p:txBody>
            </p:sp>
            <p:sp>
              <p:nvSpPr>
                <p:cNvPr id="26710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Palatino"/>
                    <a:cs typeface="Palatino"/>
                  </a:endParaRPr>
                </a:p>
              </p:txBody>
            </p:sp>
          </p:grpSp>
          <p:cxnSp>
            <p:nvCxnSpPr>
              <p:cNvPr id="49" name="Straight Arrow Connector 48"/>
              <p:cNvCxnSpPr>
                <a:stCxn id="26693" idx="4"/>
              </p:cNvCxnSpPr>
              <p:nvPr/>
            </p:nvCxnSpPr>
            <p:spPr>
              <a:xfrm rot="16200000" flipH="1">
                <a:off x="2231314" y="3372854"/>
                <a:ext cx="796593" cy="99145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701" name="Group 34"/>
              <p:cNvGrpSpPr>
                <a:grpSpLocks/>
              </p:cNvGrpSpPr>
              <p:nvPr/>
            </p:nvGrpSpPr>
            <p:grpSpPr bwMode="auto">
              <a:xfrm>
                <a:off x="4953000" y="4267200"/>
                <a:ext cx="1828800" cy="558800"/>
                <a:chOff x="4368" y="1728"/>
                <a:chExt cx="528" cy="352"/>
              </a:xfrm>
            </p:grpSpPr>
            <p:sp>
              <p:nvSpPr>
                <p:cNvPr id="26707" name="Freeform 55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Palatino"/>
                    <a:cs typeface="Palatino"/>
                  </a:endParaRPr>
                </a:p>
              </p:txBody>
            </p:sp>
            <p:sp>
              <p:nvSpPr>
                <p:cNvPr id="26708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Palatino"/>
                    <a:cs typeface="Palatino"/>
                  </a:endParaRPr>
                </a:p>
              </p:txBody>
            </p:sp>
          </p:grpSp>
          <p:cxnSp>
            <p:nvCxnSpPr>
              <p:cNvPr id="51" name="Straight Arrow Connector 50"/>
              <p:cNvCxnSpPr/>
              <p:nvPr/>
            </p:nvCxnSpPr>
            <p:spPr>
              <a:xfrm rot="5400000">
                <a:off x="5924955" y="3333974"/>
                <a:ext cx="796593" cy="106921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703" name="Group 38"/>
              <p:cNvGrpSpPr>
                <a:grpSpLocks/>
              </p:cNvGrpSpPr>
              <p:nvPr/>
            </p:nvGrpSpPr>
            <p:grpSpPr bwMode="auto">
              <a:xfrm>
                <a:off x="6934200" y="4267200"/>
                <a:ext cx="1828800" cy="558800"/>
                <a:chOff x="4368" y="1728"/>
                <a:chExt cx="528" cy="352"/>
              </a:xfrm>
            </p:grpSpPr>
            <p:sp>
              <p:nvSpPr>
                <p:cNvPr id="26705" name="Freeform 53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Palatino"/>
                    <a:cs typeface="Palatino"/>
                  </a:endParaRPr>
                </a:p>
              </p:txBody>
            </p:sp>
            <p:sp>
              <p:nvSpPr>
                <p:cNvPr id="26706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Palatino"/>
                    <a:cs typeface="Palatino"/>
                  </a:endParaRPr>
                </a:p>
              </p:txBody>
            </p:sp>
          </p:grpSp>
          <p:cxnSp>
            <p:nvCxnSpPr>
              <p:cNvPr id="53" name="Straight Arrow Connector 52"/>
              <p:cNvCxnSpPr/>
              <p:nvPr/>
            </p:nvCxnSpPr>
            <p:spPr>
              <a:xfrm rot="16200000" flipH="1">
                <a:off x="6955289" y="3372855"/>
                <a:ext cx="796593" cy="99144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688" name="TextBox 61"/>
            <p:cNvSpPr txBox="1">
              <a:spLocks noChangeArrowheads="1"/>
            </p:cNvSpPr>
            <p:nvPr/>
          </p:nvSpPr>
          <p:spPr bwMode="auto">
            <a:xfrm>
              <a:off x="6858108" y="2895600"/>
              <a:ext cx="1219171" cy="36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 dirty="0">
                  <a:latin typeface="Palatino"/>
                  <a:cs typeface="Palatino"/>
                </a:rPr>
                <a:t>{+e, </a:t>
              </a:r>
              <a:r>
                <a:rPr lang="en-US" sz="1800" dirty="0">
                  <a:solidFill>
                    <a:srgbClr val="FF0000"/>
                  </a:solidFill>
                  <a:latin typeface="Palatino"/>
                  <a:cs typeface="Palatino"/>
                </a:rPr>
                <a:t>+e</a:t>
              </a:r>
              <a:r>
                <a:rPr lang="ja-JP" altLang="en-US" sz="1800" dirty="0">
                  <a:solidFill>
                    <a:srgbClr val="FF0000"/>
                  </a:solidFill>
                  <a:latin typeface="Palatino"/>
                  <a:cs typeface="Palatino"/>
                </a:rPr>
                <a:t>’</a:t>
              </a:r>
              <a:r>
                <a:rPr lang="en-US" altLang="ja-JP" sz="1800" dirty="0">
                  <a:latin typeface="Palatino"/>
                  <a:cs typeface="Palatino"/>
                </a:rPr>
                <a:t>}</a:t>
              </a:r>
              <a:endParaRPr lang="en-US" sz="1800" dirty="0">
                <a:latin typeface="Palatino"/>
                <a:cs typeface="Palatino"/>
              </a:endParaRPr>
            </a:p>
          </p:txBody>
        </p:sp>
        <p:sp>
          <p:nvSpPr>
            <p:cNvPr id="26689" name="TextBox 62"/>
            <p:cNvSpPr txBox="1">
              <a:spLocks noChangeArrowheads="1"/>
            </p:cNvSpPr>
            <p:nvPr/>
          </p:nvSpPr>
          <p:spPr bwMode="auto">
            <a:xfrm>
              <a:off x="7162800" y="3124200"/>
              <a:ext cx="533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Palatino"/>
                  <a:cs typeface="Palatino"/>
                </a:rPr>
                <a:t>a</a:t>
              </a:r>
            </a:p>
          </p:txBody>
        </p:sp>
        <p:sp>
          <p:nvSpPr>
            <p:cNvPr id="26690" name="TextBox 63"/>
            <p:cNvSpPr txBox="1">
              <a:spLocks noChangeArrowheads="1"/>
            </p:cNvSpPr>
            <p:nvPr/>
          </p:nvSpPr>
          <p:spPr bwMode="auto">
            <a:xfrm>
              <a:off x="5714988" y="3645932"/>
              <a:ext cx="1828812" cy="36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 dirty="0">
                  <a:latin typeface="Palatino"/>
                  <a:cs typeface="Palatino"/>
                </a:rPr>
                <a:t>P(s | +e, </a:t>
              </a:r>
              <a:r>
                <a:rPr lang="en-US" sz="1800" dirty="0">
                  <a:solidFill>
                    <a:srgbClr val="FF0000"/>
                  </a:solidFill>
                  <a:latin typeface="Palatino"/>
                  <a:cs typeface="Palatino"/>
                </a:rPr>
                <a:t>+e</a:t>
              </a:r>
              <a:r>
                <a:rPr lang="ja-JP" altLang="en-US" sz="1800" dirty="0">
                  <a:solidFill>
                    <a:srgbClr val="FF0000"/>
                  </a:solidFill>
                  <a:latin typeface="Palatino"/>
                  <a:cs typeface="Palatino"/>
                </a:rPr>
                <a:t>’</a:t>
              </a:r>
              <a:r>
                <a:rPr lang="en-US" altLang="ja-JP" sz="1800" dirty="0">
                  <a:latin typeface="Palatino"/>
                  <a:cs typeface="Palatino"/>
                </a:rPr>
                <a:t>)</a:t>
              </a:r>
              <a:endParaRPr lang="en-US" sz="1800" dirty="0">
                <a:latin typeface="Palatino"/>
                <a:cs typeface="Palatino"/>
              </a:endParaRPr>
            </a:p>
          </p:txBody>
        </p:sp>
        <p:sp>
          <p:nvSpPr>
            <p:cNvPr id="26691" name="TextBox 64"/>
            <p:cNvSpPr txBox="1">
              <a:spLocks noChangeArrowheads="1"/>
            </p:cNvSpPr>
            <p:nvPr/>
          </p:nvSpPr>
          <p:spPr bwMode="auto">
            <a:xfrm>
              <a:off x="6629400" y="3939064"/>
              <a:ext cx="533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Palatino"/>
                  <a:cs typeface="Palatino"/>
                </a:rPr>
                <a:t>U</a:t>
              </a:r>
            </a:p>
          </p:txBody>
        </p:sp>
      </p:grpSp>
      <p:pic>
        <p:nvPicPr>
          <p:cNvPr id="67" name="Picture 66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608513"/>
            <a:ext cx="4527550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126"/>
          <p:cNvGrpSpPr>
            <a:grpSpLocks/>
          </p:cNvGrpSpPr>
          <p:nvPr/>
        </p:nvGrpSpPr>
        <p:grpSpPr bwMode="auto">
          <a:xfrm>
            <a:off x="7315200" y="4430714"/>
            <a:ext cx="2743200" cy="1556364"/>
            <a:chOff x="6324600" y="4431268"/>
            <a:chExt cx="2743200" cy="1556257"/>
          </a:xfrm>
        </p:grpSpPr>
        <p:grpSp>
          <p:nvGrpSpPr>
            <p:cNvPr id="26637" name="Group 69"/>
            <p:cNvGrpSpPr>
              <a:grpSpLocks/>
            </p:cNvGrpSpPr>
            <p:nvPr/>
          </p:nvGrpSpPr>
          <p:grpSpPr bwMode="auto">
            <a:xfrm>
              <a:off x="6629400" y="5307508"/>
              <a:ext cx="1143000" cy="680017"/>
              <a:chOff x="228600" y="1679295"/>
              <a:chExt cx="8534400" cy="3546755"/>
            </a:xfrm>
          </p:grpSpPr>
          <p:grpSp>
            <p:nvGrpSpPr>
              <p:cNvPr id="26666" name="Group 5"/>
              <p:cNvGrpSpPr>
                <a:grpSpLocks/>
              </p:cNvGrpSpPr>
              <p:nvPr/>
            </p:nvGrpSpPr>
            <p:grpSpPr bwMode="auto">
              <a:xfrm>
                <a:off x="2286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85" name="Freeform 89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Palatino"/>
                    <a:cs typeface="Palatino"/>
                  </a:endParaRPr>
                </a:p>
              </p:txBody>
            </p:sp>
            <p:sp>
              <p:nvSpPr>
                <p:cNvPr id="26686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Palatino"/>
                    <a:cs typeface="Palatino"/>
                  </a:endParaRPr>
                </a:p>
              </p:txBody>
            </p:sp>
          </p:grpSp>
          <p:sp>
            <p:nvSpPr>
              <p:cNvPr id="26667" name="Oval 3"/>
              <p:cNvSpPr>
                <a:spLocks noChangeArrowheads="1"/>
              </p:cNvSpPr>
              <p:nvPr/>
            </p:nvSpPr>
            <p:spPr bwMode="auto">
              <a:xfrm>
                <a:off x="1524000" y="2895600"/>
                <a:ext cx="1222375" cy="57467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500">
                  <a:latin typeface="Palatino"/>
                  <a:cs typeface="Palatino"/>
                </a:endParaRPr>
              </a:p>
            </p:txBody>
          </p:sp>
          <p:sp>
            <p:nvSpPr>
              <p:cNvPr id="26668" name="Oval 3"/>
              <p:cNvSpPr>
                <a:spLocks noChangeArrowheads="1"/>
              </p:cNvSpPr>
              <p:nvPr/>
            </p:nvSpPr>
            <p:spPr bwMode="auto">
              <a:xfrm>
                <a:off x="6245225" y="2895600"/>
                <a:ext cx="1222375" cy="57467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500">
                  <a:latin typeface="Palatino"/>
                  <a:cs typeface="Palatino"/>
                </a:endParaRPr>
              </a:p>
            </p:txBody>
          </p:sp>
          <p:cxnSp>
            <p:nvCxnSpPr>
              <p:cNvPr id="74" name="Straight Arrow Connector 73"/>
              <p:cNvCxnSpPr>
                <a:stCxn id="76" idx="3"/>
                <a:endCxn id="26667" idx="0"/>
              </p:cNvCxnSpPr>
              <p:nvPr/>
            </p:nvCxnSpPr>
            <p:spPr>
              <a:xfrm rot="5400000">
                <a:off x="2917768" y="1353878"/>
                <a:ext cx="761699" cy="232325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>
                <a:stCxn id="76" idx="3"/>
                <a:endCxn id="26668" idx="0"/>
              </p:cNvCxnSpPr>
              <p:nvPr/>
            </p:nvCxnSpPr>
            <p:spPr>
              <a:xfrm rot="16200000" flipH="1">
                <a:off x="5276585" y="1318315"/>
                <a:ext cx="761699" cy="239437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Isosceles Triangle 75"/>
              <p:cNvSpPr/>
              <p:nvPr/>
            </p:nvSpPr>
            <p:spPr>
              <a:xfrm>
                <a:off x="3891284" y="1679295"/>
                <a:ext cx="1137920" cy="455361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500" dirty="0">
                  <a:solidFill>
                    <a:schemeClr val="tx1"/>
                  </a:solidFill>
                  <a:latin typeface="Palatino"/>
                  <a:cs typeface="Palatino"/>
                </a:endParaRPr>
              </a:p>
            </p:txBody>
          </p:sp>
          <p:cxnSp>
            <p:nvCxnSpPr>
              <p:cNvPr id="77" name="Straight Arrow Connector 76"/>
              <p:cNvCxnSpPr>
                <a:stCxn id="26667" idx="4"/>
              </p:cNvCxnSpPr>
              <p:nvPr/>
            </p:nvCxnSpPr>
            <p:spPr>
              <a:xfrm rot="5400000">
                <a:off x="1202044" y="3335776"/>
                <a:ext cx="803093" cy="10668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73" name="Group 21"/>
              <p:cNvGrpSpPr>
                <a:grpSpLocks/>
              </p:cNvGrpSpPr>
              <p:nvPr/>
            </p:nvGrpSpPr>
            <p:grpSpPr bwMode="auto">
              <a:xfrm>
                <a:off x="22098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83" name="Freeform 87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Palatino"/>
                    <a:cs typeface="Palatino"/>
                  </a:endParaRPr>
                </a:p>
              </p:txBody>
            </p:sp>
            <p:sp>
              <p:nvSpPr>
                <p:cNvPr id="26684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Palatino"/>
                    <a:cs typeface="Palatino"/>
                  </a:endParaRPr>
                </a:p>
              </p:txBody>
            </p:sp>
          </p:grpSp>
          <p:cxnSp>
            <p:nvCxnSpPr>
              <p:cNvPr id="79" name="Straight Arrow Connector 78"/>
              <p:cNvCxnSpPr>
                <a:stCxn id="26667" idx="4"/>
              </p:cNvCxnSpPr>
              <p:nvPr/>
            </p:nvCxnSpPr>
            <p:spPr>
              <a:xfrm rot="16200000" flipH="1">
                <a:off x="2227352" y="3377268"/>
                <a:ext cx="803093" cy="9838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75" name="Group 34"/>
              <p:cNvGrpSpPr>
                <a:grpSpLocks/>
              </p:cNvGrpSpPr>
              <p:nvPr/>
            </p:nvGrpSpPr>
            <p:grpSpPr bwMode="auto">
              <a:xfrm>
                <a:off x="49530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81" name="Freeform 85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Palatino"/>
                    <a:cs typeface="Palatino"/>
                  </a:endParaRPr>
                </a:p>
              </p:txBody>
            </p:sp>
            <p:sp>
              <p:nvSpPr>
                <p:cNvPr id="26682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Palatino"/>
                    <a:cs typeface="Palatino"/>
                  </a:endParaRPr>
                </a:p>
              </p:txBody>
            </p:sp>
          </p:grpSp>
          <p:cxnSp>
            <p:nvCxnSpPr>
              <p:cNvPr id="81" name="Straight Arrow Connector 80"/>
              <p:cNvCxnSpPr/>
              <p:nvPr/>
            </p:nvCxnSpPr>
            <p:spPr>
              <a:xfrm rot="5400000">
                <a:off x="5919671" y="3335776"/>
                <a:ext cx="803093" cy="10668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77" name="Group 38"/>
              <p:cNvGrpSpPr>
                <a:grpSpLocks/>
              </p:cNvGrpSpPr>
              <p:nvPr/>
            </p:nvGrpSpPr>
            <p:grpSpPr bwMode="auto">
              <a:xfrm>
                <a:off x="69342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79" name="Freeform 83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Palatino"/>
                    <a:cs typeface="Palatino"/>
                  </a:endParaRPr>
                </a:p>
              </p:txBody>
            </p:sp>
            <p:sp>
              <p:nvSpPr>
                <p:cNvPr id="26680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Palatino"/>
                    <a:cs typeface="Palatino"/>
                  </a:endParaRPr>
                </a:p>
              </p:txBody>
            </p:sp>
          </p:grpSp>
          <p:cxnSp>
            <p:nvCxnSpPr>
              <p:cNvPr id="83" name="Straight Arrow Connector 82"/>
              <p:cNvCxnSpPr/>
              <p:nvPr/>
            </p:nvCxnSpPr>
            <p:spPr>
              <a:xfrm rot="16200000" flipH="1">
                <a:off x="6950907" y="3371339"/>
                <a:ext cx="803093" cy="9956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38" name="Group 91"/>
            <p:cNvGrpSpPr>
              <a:grpSpLocks/>
            </p:cNvGrpSpPr>
            <p:nvPr/>
          </p:nvGrpSpPr>
          <p:grpSpPr bwMode="auto">
            <a:xfrm>
              <a:off x="7924800" y="5307508"/>
              <a:ext cx="1143000" cy="680017"/>
              <a:chOff x="228600" y="1679295"/>
              <a:chExt cx="8534400" cy="3546755"/>
            </a:xfrm>
          </p:grpSpPr>
          <p:grpSp>
            <p:nvGrpSpPr>
              <p:cNvPr id="26645" name="Group 5"/>
              <p:cNvGrpSpPr>
                <a:grpSpLocks/>
              </p:cNvGrpSpPr>
              <p:nvPr/>
            </p:nvGrpSpPr>
            <p:grpSpPr bwMode="auto">
              <a:xfrm>
                <a:off x="2286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64" name="Freeform 111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Palatino"/>
                    <a:cs typeface="Palatino"/>
                  </a:endParaRPr>
                </a:p>
              </p:txBody>
            </p:sp>
            <p:sp>
              <p:nvSpPr>
                <p:cNvPr id="26665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Palatino"/>
                    <a:cs typeface="Palatino"/>
                  </a:endParaRPr>
                </a:p>
              </p:txBody>
            </p:sp>
          </p:grpSp>
          <p:sp>
            <p:nvSpPr>
              <p:cNvPr id="26646" name="Oval 3"/>
              <p:cNvSpPr>
                <a:spLocks noChangeArrowheads="1"/>
              </p:cNvSpPr>
              <p:nvPr/>
            </p:nvSpPr>
            <p:spPr bwMode="auto">
              <a:xfrm>
                <a:off x="1524000" y="2895600"/>
                <a:ext cx="1222375" cy="57467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500">
                  <a:latin typeface="Palatino"/>
                  <a:cs typeface="Palatino"/>
                </a:endParaRPr>
              </a:p>
            </p:txBody>
          </p:sp>
          <p:sp>
            <p:nvSpPr>
              <p:cNvPr id="26647" name="Oval 3"/>
              <p:cNvSpPr>
                <a:spLocks noChangeArrowheads="1"/>
              </p:cNvSpPr>
              <p:nvPr/>
            </p:nvSpPr>
            <p:spPr bwMode="auto">
              <a:xfrm>
                <a:off x="6245225" y="2895600"/>
                <a:ext cx="1222375" cy="57467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500">
                  <a:latin typeface="Palatino"/>
                  <a:cs typeface="Palatino"/>
                </a:endParaRPr>
              </a:p>
            </p:txBody>
          </p:sp>
          <p:cxnSp>
            <p:nvCxnSpPr>
              <p:cNvPr id="96" name="Straight Arrow Connector 95"/>
              <p:cNvCxnSpPr>
                <a:stCxn id="98" idx="3"/>
                <a:endCxn id="26646" idx="0"/>
              </p:cNvCxnSpPr>
              <p:nvPr/>
            </p:nvCxnSpPr>
            <p:spPr>
              <a:xfrm rot="5400000">
                <a:off x="2917768" y="1353878"/>
                <a:ext cx="761699" cy="232325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>
                <a:stCxn id="98" idx="3"/>
                <a:endCxn id="26647" idx="0"/>
              </p:cNvCxnSpPr>
              <p:nvPr/>
            </p:nvCxnSpPr>
            <p:spPr>
              <a:xfrm rot="16200000" flipH="1">
                <a:off x="5276585" y="1318315"/>
                <a:ext cx="761699" cy="239437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Isosceles Triangle 97"/>
              <p:cNvSpPr/>
              <p:nvPr/>
            </p:nvSpPr>
            <p:spPr>
              <a:xfrm>
                <a:off x="3891284" y="1679295"/>
                <a:ext cx="1137920" cy="455361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500" dirty="0">
                  <a:solidFill>
                    <a:schemeClr val="tx1"/>
                  </a:solidFill>
                  <a:latin typeface="Palatino"/>
                  <a:cs typeface="Palatino"/>
                </a:endParaRPr>
              </a:p>
            </p:txBody>
          </p:sp>
          <p:cxnSp>
            <p:nvCxnSpPr>
              <p:cNvPr id="99" name="Straight Arrow Connector 98"/>
              <p:cNvCxnSpPr>
                <a:stCxn id="26646" idx="4"/>
              </p:cNvCxnSpPr>
              <p:nvPr/>
            </p:nvCxnSpPr>
            <p:spPr>
              <a:xfrm rot="5400000">
                <a:off x="1202044" y="3335776"/>
                <a:ext cx="803093" cy="10668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52" name="Group 21"/>
              <p:cNvGrpSpPr>
                <a:grpSpLocks/>
              </p:cNvGrpSpPr>
              <p:nvPr/>
            </p:nvGrpSpPr>
            <p:grpSpPr bwMode="auto">
              <a:xfrm>
                <a:off x="22098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62" name="Freeform 109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Palatino"/>
                    <a:cs typeface="Palatino"/>
                  </a:endParaRPr>
                </a:p>
              </p:txBody>
            </p:sp>
            <p:sp>
              <p:nvSpPr>
                <p:cNvPr id="26663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Palatino"/>
                    <a:cs typeface="Palatino"/>
                  </a:endParaRPr>
                </a:p>
              </p:txBody>
            </p:sp>
          </p:grpSp>
          <p:cxnSp>
            <p:nvCxnSpPr>
              <p:cNvPr id="101" name="Straight Arrow Connector 100"/>
              <p:cNvCxnSpPr>
                <a:stCxn id="26646" idx="4"/>
              </p:cNvCxnSpPr>
              <p:nvPr/>
            </p:nvCxnSpPr>
            <p:spPr>
              <a:xfrm rot="16200000" flipH="1">
                <a:off x="2227352" y="3377268"/>
                <a:ext cx="803093" cy="9838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54" name="Group 34"/>
              <p:cNvGrpSpPr>
                <a:grpSpLocks/>
              </p:cNvGrpSpPr>
              <p:nvPr/>
            </p:nvGrpSpPr>
            <p:grpSpPr bwMode="auto">
              <a:xfrm>
                <a:off x="49530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60" name="Freeform 107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Palatino"/>
                    <a:cs typeface="Palatino"/>
                  </a:endParaRPr>
                </a:p>
              </p:txBody>
            </p:sp>
            <p:sp>
              <p:nvSpPr>
                <p:cNvPr id="26661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Palatino"/>
                    <a:cs typeface="Palatino"/>
                  </a:endParaRPr>
                </a:p>
              </p:txBody>
            </p:sp>
          </p:grpSp>
          <p:cxnSp>
            <p:nvCxnSpPr>
              <p:cNvPr id="103" name="Straight Arrow Connector 102"/>
              <p:cNvCxnSpPr/>
              <p:nvPr/>
            </p:nvCxnSpPr>
            <p:spPr>
              <a:xfrm rot="5400000">
                <a:off x="5919671" y="3335776"/>
                <a:ext cx="803093" cy="10668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56" name="Group 38"/>
              <p:cNvGrpSpPr>
                <a:grpSpLocks/>
              </p:cNvGrpSpPr>
              <p:nvPr/>
            </p:nvGrpSpPr>
            <p:grpSpPr bwMode="auto">
              <a:xfrm>
                <a:off x="69342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58" name="Freeform 105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Palatino"/>
                    <a:cs typeface="Palatino"/>
                  </a:endParaRPr>
                </a:p>
              </p:txBody>
            </p:sp>
            <p:sp>
              <p:nvSpPr>
                <p:cNvPr id="26659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Palatino"/>
                    <a:cs typeface="Palatino"/>
                  </a:endParaRPr>
                </a:p>
              </p:txBody>
            </p:sp>
          </p:grpSp>
          <p:cxnSp>
            <p:nvCxnSpPr>
              <p:cNvPr id="105" name="Straight Arrow Connector 104"/>
              <p:cNvCxnSpPr/>
              <p:nvPr/>
            </p:nvCxnSpPr>
            <p:spPr>
              <a:xfrm rot="16200000" flipH="1">
                <a:off x="6950907" y="3371339"/>
                <a:ext cx="803093" cy="9956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639" name="Oval 3"/>
            <p:cNvSpPr>
              <a:spLocks noChangeArrowheads="1"/>
            </p:cNvSpPr>
            <p:nvPr/>
          </p:nvSpPr>
          <p:spPr bwMode="auto">
            <a:xfrm>
              <a:off x="7620000" y="4800600"/>
              <a:ext cx="299471" cy="20155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500">
                <a:latin typeface="Palatino"/>
                <a:cs typeface="Palatino"/>
              </a:endParaRPr>
            </a:p>
          </p:txBody>
        </p:sp>
        <p:cxnSp>
          <p:nvCxnSpPr>
            <p:cNvPr id="115" name="Straight Arrow Connector 114"/>
            <p:cNvCxnSpPr>
              <a:stCxn id="26639" idx="4"/>
            </p:cNvCxnSpPr>
            <p:nvPr/>
          </p:nvCxnSpPr>
          <p:spPr>
            <a:xfrm rot="5400000">
              <a:off x="7330292" y="4868574"/>
              <a:ext cx="304779" cy="5730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stCxn id="26639" idx="4"/>
            </p:cNvCxnSpPr>
            <p:nvPr/>
          </p:nvCxnSpPr>
          <p:spPr>
            <a:xfrm rot="16200000" flipH="1">
              <a:off x="7977992" y="4793961"/>
              <a:ext cx="304779" cy="7223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42" name="TextBox 120"/>
            <p:cNvSpPr txBox="1">
              <a:spLocks noChangeArrowheads="1"/>
            </p:cNvSpPr>
            <p:nvPr/>
          </p:nvSpPr>
          <p:spPr bwMode="auto">
            <a:xfrm>
              <a:off x="7391400" y="4431268"/>
              <a:ext cx="6858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Palatino"/>
                  <a:cs typeface="Palatino"/>
                </a:rPr>
                <a:t>{+e}</a:t>
              </a:r>
            </a:p>
          </p:txBody>
        </p:sp>
        <p:sp>
          <p:nvSpPr>
            <p:cNvPr id="26643" name="TextBox 121"/>
            <p:cNvSpPr txBox="1">
              <a:spLocks noChangeArrowheads="1"/>
            </p:cNvSpPr>
            <p:nvPr/>
          </p:nvSpPr>
          <p:spPr bwMode="auto">
            <a:xfrm>
              <a:off x="6324600" y="4736577"/>
              <a:ext cx="16002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 dirty="0">
                  <a:latin typeface="Palatino"/>
                  <a:cs typeface="Palatino"/>
                </a:rPr>
                <a:t>P(</a:t>
              </a:r>
              <a:r>
                <a:rPr lang="en-US" sz="1800" dirty="0">
                  <a:solidFill>
                    <a:srgbClr val="FF0000"/>
                  </a:solidFill>
                  <a:latin typeface="Palatino"/>
                  <a:cs typeface="Palatino"/>
                </a:rPr>
                <a:t>+e</a:t>
              </a:r>
              <a:r>
                <a:rPr lang="ja-JP" altLang="en-US" sz="1800" dirty="0">
                  <a:solidFill>
                    <a:srgbClr val="FF0000"/>
                  </a:solidFill>
                  <a:latin typeface="Palatino"/>
                  <a:cs typeface="Palatino"/>
                </a:rPr>
                <a:t>’</a:t>
              </a:r>
              <a:r>
                <a:rPr lang="en-US" altLang="ja-JP" sz="1800" dirty="0">
                  <a:solidFill>
                    <a:srgbClr val="FF0000"/>
                  </a:solidFill>
                  <a:latin typeface="Palatino"/>
                  <a:cs typeface="Palatino"/>
                </a:rPr>
                <a:t> </a:t>
              </a:r>
              <a:r>
                <a:rPr lang="en-US" altLang="ja-JP" sz="1800" dirty="0">
                  <a:latin typeface="Palatino"/>
                  <a:cs typeface="Palatino"/>
                </a:rPr>
                <a:t>| +e)</a:t>
              </a:r>
              <a:endParaRPr lang="en-US" sz="1800" dirty="0">
                <a:latin typeface="Palatino"/>
                <a:cs typeface="Palatino"/>
              </a:endParaRPr>
            </a:p>
          </p:txBody>
        </p:sp>
        <p:sp>
          <p:nvSpPr>
            <p:cNvPr id="26644" name="TextBox 123"/>
            <p:cNvSpPr txBox="1">
              <a:spLocks noChangeArrowheads="1"/>
            </p:cNvSpPr>
            <p:nvPr/>
          </p:nvSpPr>
          <p:spPr bwMode="auto">
            <a:xfrm>
              <a:off x="6400800" y="5029714"/>
              <a:ext cx="1143000" cy="307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400" dirty="0">
                  <a:latin typeface="Palatino"/>
                  <a:cs typeface="Palatino"/>
                </a:rPr>
                <a:t>{+e, +</a:t>
              </a:r>
              <a:r>
                <a:rPr lang="en-US" sz="1400" dirty="0">
                  <a:solidFill>
                    <a:srgbClr val="FF0000"/>
                  </a:solidFill>
                  <a:latin typeface="Palatino"/>
                  <a:cs typeface="Palatino"/>
                </a:rPr>
                <a:t>e</a:t>
              </a:r>
              <a:r>
                <a:rPr lang="ja-JP" altLang="en-US" sz="1400" dirty="0">
                  <a:solidFill>
                    <a:srgbClr val="FF0000"/>
                  </a:solidFill>
                  <a:latin typeface="Palatino"/>
                  <a:cs typeface="Palatino"/>
                </a:rPr>
                <a:t>’</a:t>
              </a:r>
              <a:r>
                <a:rPr lang="en-US" altLang="ja-JP" sz="1400" dirty="0">
                  <a:latin typeface="Palatino"/>
                  <a:cs typeface="Palatino"/>
                </a:rPr>
                <a:t>}</a:t>
              </a:r>
              <a:endParaRPr lang="en-US" sz="1400" dirty="0">
                <a:latin typeface="Palatino"/>
                <a:cs typeface="Palatino"/>
              </a:endParaRPr>
            </a:p>
          </p:txBody>
        </p:sp>
      </p:grpSp>
      <p:sp>
        <p:nvSpPr>
          <p:cNvPr id="114" name="TextBox 121"/>
          <p:cNvSpPr txBox="1">
            <a:spLocks noChangeArrowheads="1"/>
          </p:cNvSpPr>
          <p:nvPr/>
        </p:nvSpPr>
        <p:spPr bwMode="auto">
          <a:xfrm>
            <a:off x="8915400" y="4811713"/>
            <a:ext cx="1600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latin typeface="Palatino"/>
                <a:cs typeface="Palatino"/>
              </a:rPr>
              <a:t>P(</a:t>
            </a:r>
            <a:r>
              <a:rPr lang="en-US" sz="1800" dirty="0">
                <a:solidFill>
                  <a:srgbClr val="FF0000"/>
                </a:solidFill>
                <a:latin typeface="Palatino"/>
                <a:cs typeface="Palatino"/>
              </a:rPr>
              <a:t>-e</a:t>
            </a:r>
            <a:r>
              <a:rPr lang="ja-JP" altLang="en-US" sz="1800" dirty="0">
                <a:solidFill>
                  <a:srgbClr val="FF0000"/>
                </a:solidFill>
                <a:latin typeface="Palatino"/>
                <a:cs typeface="Palatino"/>
              </a:rPr>
              <a:t>’</a:t>
            </a:r>
            <a:r>
              <a:rPr lang="en-US" altLang="ja-JP" sz="1800" dirty="0">
                <a:solidFill>
                  <a:srgbClr val="FF0000"/>
                </a:solidFill>
                <a:latin typeface="Palatino"/>
                <a:cs typeface="Palatino"/>
              </a:rPr>
              <a:t> </a:t>
            </a:r>
            <a:r>
              <a:rPr lang="en-US" altLang="ja-JP" sz="1800" dirty="0">
                <a:latin typeface="Palatino"/>
                <a:cs typeface="Palatino"/>
              </a:rPr>
              <a:t>| +e)</a:t>
            </a:r>
            <a:endParaRPr lang="en-US" sz="1800" dirty="0">
              <a:latin typeface="Palatino"/>
              <a:cs typeface="Palatino"/>
            </a:endParaRPr>
          </a:p>
        </p:txBody>
      </p:sp>
      <p:sp>
        <p:nvSpPr>
          <p:cNvPr id="116" name="TextBox 123"/>
          <p:cNvSpPr txBox="1">
            <a:spLocks noChangeArrowheads="1"/>
          </p:cNvSpPr>
          <p:nvPr/>
        </p:nvSpPr>
        <p:spPr bwMode="auto">
          <a:xfrm>
            <a:off x="9296400" y="5029200"/>
            <a:ext cx="990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400" dirty="0">
                <a:latin typeface="Palatino"/>
                <a:cs typeface="Palatino"/>
              </a:rPr>
              <a:t>{+e, </a:t>
            </a:r>
            <a:r>
              <a:rPr lang="en-US" sz="1400" dirty="0">
                <a:solidFill>
                  <a:srgbClr val="FF0000"/>
                </a:solidFill>
                <a:latin typeface="Palatino"/>
                <a:cs typeface="Palatino"/>
              </a:rPr>
              <a:t>-e</a:t>
            </a:r>
            <a:r>
              <a:rPr lang="ja-JP" altLang="en-US" sz="1400" dirty="0">
                <a:solidFill>
                  <a:srgbClr val="FF0000"/>
                </a:solidFill>
                <a:latin typeface="Palatino"/>
                <a:cs typeface="Palatino"/>
              </a:rPr>
              <a:t>’</a:t>
            </a:r>
            <a:r>
              <a:rPr lang="en-US" altLang="ja-JP" sz="1400" dirty="0">
                <a:latin typeface="Palatino"/>
                <a:cs typeface="Palatino"/>
              </a:rPr>
              <a:t>}</a:t>
            </a:r>
            <a:endParaRPr lang="en-US" sz="1400" dirty="0">
              <a:latin typeface="Palatino"/>
              <a:cs typeface="Palatino"/>
            </a:endParaRPr>
          </a:p>
        </p:txBody>
      </p:sp>
      <p:sp>
        <p:nvSpPr>
          <p:cNvPr id="117" name="TextBox 62"/>
          <p:cNvSpPr txBox="1">
            <a:spLocks noChangeArrowheads="1"/>
          </p:cNvSpPr>
          <p:nvPr/>
        </p:nvSpPr>
        <p:spPr bwMode="auto">
          <a:xfrm>
            <a:off x="7696200" y="5181600"/>
            <a:ext cx="381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600">
                <a:latin typeface="Palatino"/>
                <a:cs typeface="Palatino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32303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116" grpId="0"/>
      <p:bldP spid="1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VPI Properties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533400" y="1295400"/>
            <a:ext cx="6781800" cy="5033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Nonnegative</a:t>
            </a: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800" dirty="0" err="1">
                <a:ea typeface="ＭＳ Ｐゴシック" pitchFamily="34" charset="-128"/>
              </a:rPr>
              <a:t>Nonadditive</a:t>
            </a:r>
            <a:r>
              <a:rPr lang="en-US" sz="2800" dirty="0">
                <a:ea typeface="ＭＳ Ｐゴシック" pitchFamily="34" charset="-128"/>
              </a:rPr>
              <a:t> </a:t>
            </a:r>
          </a:p>
          <a:p>
            <a:pPr marL="457176" lvl="1" indent="0">
              <a:lnSpc>
                <a:spcPct val="90000"/>
              </a:lnSpc>
              <a:buNone/>
            </a:pPr>
            <a:r>
              <a:rPr lang="en-US" sz="2400" dirty="0">
                <a:ea typeface="ＭＳ Ｐゴシック" pitchFamily="34" charset="-128"/>
              </a:rPr>
              <a:t>(think of observing </a:t>
            </a:r>
            <a:r>
              <a:rPr lang="en-US" sz="2400" dirty="0" err="1">
                <a:latin typeface="Calibri"/>
                <a:ea typeface="ＭＳ Ｐゴシック" pitchFamily="34" charset="-128"/>
              </a:rPr>
              <a:t>E</a:t>
            </a:r>
            <a:r>
              <a:rPr lang="en-US" sz="2400" baseline="-25000" dirty="0" err="1">
                <a:latin typeface="Calibri"/>
                <a:ea typeface="ＭＳ Ｐゴシック" pitchFamily="34" charset="-128"/>
              </a:rPr>
              <a:t>j</a:t>
            </a:r>
            <a:r>
              <a:rPr lang="en-US" sz="2400" dirty="0">
                <a:ea typeface="ＭＳ Ｐゴシック" pitchFamily="34" charset="-128"/>
              </a:rPr>
              <a:t> twice)</a:t>
            </a: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Order-independent</a:t>
            </a:r>
          </a:p>
        </p:txBody>
      </p:sp>
      <p:pic>
        <p:nvPicPr>
          <p:cNvPr id="13" name="Picture 1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705475"/>
            <a:ext cx="6872287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0" y="4953000"/>
            <a:ext cx="2438400" cy="1625600"/>
          </a:xfrm>
          <a:prstGeom prst="rect">
            <a:avLst/>
          </a:prstGeom>
        </p:spPr>
      </p:pic>
      <p:pic>
        <p:nvPicPr>
          <p:cNvPr id="6" name="Picture 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256088"/>
            <a:ext cx="6302375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2895600"/>
            <a:ext cx="2397201" cy="1703275"/>
          </a:xfrm>
          <a:prstGeom prst="rect">
            <a:avLst/>
          </a:prstGeom>
        </p:spPr>
      </p:pic>
      <p:pic>
        <p:nvPicPr>
          <p:cNvPr id="8" name="Picture 7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133600"/>
            <a:ext cx="3382963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1371600"/>
            <a:ext cx="4114800" cy="123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764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Quick VPI Questions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6858000" cy="5029200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The soup of the day is either clam chowder or split pea, but you </a:t>
            </a:r>
            <a:r>
              <a:rPr lang="en-US" sz="2400" dirty="0" err="1">
                <a:ea typeface="ＭＳ Ｐゴシック" pitchFamily="34" charset="-128"/>
              </a:rPr>
              <a:t>wouldn</a:t>
            </a:r>
            <a:r>
              <a:rPr lang="ja-JP" altLang="en-US" sz="2400" dirty="0">
                <a:ea typeface="ＭＳ Ｐゴシック" pitchFamily="34" charset="-128"/>
              </a:rPr>
              <a:t>’</a:t>
            </a:r>
            <a:r>
              <a:rPr lang="en-US" altLang="ja-JP" sz="2400" dirty="0">
                <a:ea typeface="ＭＳ Ｐゴシック" pitchFamily="34" charset="-128"/>
              </a:rPr>
              <a:t>t order either one.  What</a:t>
            </a:r>
            <a:r>
              <a:rPr lang="ja-JP" altLang="en-US" sz="2400" dirty="0">
                <a:ea typeface="ＭＳ Ｐゴシック" pitchFamily="34" charset="-128"/>
              </a:rPr>
              <a:t>’</a:t>
            </a:r>
            <a:r>
              <a:rPr lang="en-US" altLang="ja-JP" sz="2400" dirty="0">
                <a:ea typeface="ＭＳ Ｐゴシック" pitchFamily="34" charset="-128"/>
              </a:rPr>
              <a:t>s the value of knowing which it is?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There are two kinds of plastic forks at a picnic.  One kind is slightly sturdier.  What</a:t>
            </a:r>
            <a:r>
              <a:rPr lang="ja-JP" altLang="en-US" sz="2400" dirty="0">
                <a:ea typeface="ＭＳ Ｐゴシック" pitchFamily="34" charset="-128"/>
              </a:rPr>
              <a:t>’</a:t>
            </a:r>
            <a:r>
              <a:rPr lang="en-US" altLang="ja-JP" sz="2400" dirty="0">
                <a:ea typeface="ＭＳ Ｐゴシック" pitchFamily="34" charset="-128"/>
              </a:rPr>
              <a:t>s the value of knowing which?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You</a:t>
            </a:r>
            <a:r>
              <a:rPr lang="ja-JP" altLang="en-US" sz="2400" dirty="0">
                <a:ea typeface="ＭＳ Ｐゴシック" pitchFamily="34" charset="-128"/>
              </a:rPr>
              <a:t>’</a:t>
            </a:r>
            <a:r>
              <a:rPr lang="en-US" altLang="ja-JP" sz="2400" dirty="0">
                <a:ea typeface="ＭＳ Ｐゴシック" pitchFamily="34" charset="-128"/>
              </a:rPr>
              <a:t>re playing the lottery.  The prize will be $0 or $100.  You can play any number between 1 and 100 (chance of winning is 1%).  What is the value of knowing the winning number?</a:t>
            </a:r>
            <a:endParaRPr lang="en-US" sz="2400" dirty="0">
              <a:ea typeface="ＭＳ Ｐゴシック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1219200"/>
            <a:ext cx="2674752" cy="1905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3124200"/>
            <a:ext cx="2237802" cy="18279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5029200"/>
            <a:ext cx="2438399" cy="139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92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3663950"/>
            <a:ext cx="5715000" cy="3184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VPI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399" y="1397001"/>
            <a:ext cx="6437307" cy="3860799"/>
          </a:xfrm>
        </p:spPr>
        <p:txBody>
          <a:bodyPr/>
          <a:lstStyle/>
          <a:p>
            <a:r>
              <a:rPr lang="en-US" sz="2400" dirty="0"/>
              <a:t>VPI(</a:t>
            </a:r>
            <a:r>
              <a:rPr lang="en-US" sz="2400" dirty="0" err="1"/>
              <a:t>OilLoc</a:t>
            </a:r>
            <a:r>
              <a:rPr lang="en-US" sz="2400" dirty="0"/>
              <a:t>) ?</a:t>
            </a:r>
          </a:p>
          <a:p>
            <a:endParaRPr lang="en-US" sz="2400" dirty="0"/>
          </a:p>
          <a:p>
            <a:r>
              <a:rPr lang="en-US" sz="2400" dirty="0"/>
              <a:t>VPI(</a:t>
            </a:r>
            <a:r>
              <a:rPr lang="en-US" sz="2400" dirty="0" err="1"/>
              <a:t>ScoutingReport</a:t>
            </a:r>
            <a:r>
              <a:rPr lang="en-US" sz="2400" dirty="0"/>
              <a:t>) ?</a:t>
            </a:r>
          </a:p>
          <a:p>
            <a:endParaRPr lang="en-US" sz="2400" dirty="0"/>
          </a:p>
          <a:p>
            <a:r>
              <a:rPr lang="en-US" sz="2400" dirty="0"/>
              <a:t>VPI(Scout) ?</a:t>
            </a:r>
          </a:p>
          <a:p>
            <a:endParaRPr lang="en-US" sz="2400" dirty="0"/>
          </a:p>
          <a:p>
            <a:r>
              <a:rPr lang="en-US" sz="2400" dirty="0"/>
              <a:t>VPI(Scout | </a:t>
            </a:r>
            <a:r>
              <a:rPr lang="en-US" sz="2400" dirty="0" err="1"/>
              <a:t>ScoutingReport</a:t>
            </a:r>
            <a:r>
              <a:rPr lang="en-US" sz="2400" dirty="0"/>
              <a:t>) ?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Generally: </a:t>
            </a:r>
          </a:p>
          <a:p>
            <a:pPr marL="457176" lvl="1" indent="0">
              <a:buNone/>
            </a:pPr>
            <a:r>
              <a:rPr lang="en-US" sz="2000" dirty="0"/>
              <a:t>If Parents(U)          Z   |   </a:t>
            </a:r>
            <a:r>
              <a:rPr lang="en-US" sz="2000" dirty="0" err="1"/>
              <a:t>CurrentEvidence</a:t>
            </a:r>
            <a:endParaRPr lang="en-US" sz="2000" dirty="0"/>
          </a:p>
          <a:p>
            <a:pPr marL="457176" lvl="1" indent="0">
              <a:buNone/>
            </a:pPr>
            <a:r>
              <a:rPr lang="en-US" sz="2000" dirty="0"/>
              <a:t>Then    VPI( Z | </a:t>
            </a:r>
            <a:r>
              <a:rPr lang="en-US" sz="2000" dirty="0" err="1"/>
              <a:t>CurrentEvidence</a:t>
            </a:r>
            <a:r>
              <a:rPr lang="en-US" sz="2000" dirty="0"/>
              <a:t>) = 0 </a:t>
            </a:r>
          </a:p>
        </p:txBody>
      </p:sp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6705600" y="1371600"/>
            <a:ext cx="2514600" cy="1412875"/>
            <a:chOff x="6400800" y="2046288"/>
            <a:chExt cx="2514600" cy="1412875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6553200" y="2884488"/>
              <a:ext cx="914400" cy="5746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  <a:cs typeface="Calibri" pitchFamily="34" charset="0"/>
                </a:rPr>
                <a:t>OilLoc</a:t>
              </a:r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6400800" y="2046288"/>
              <a:ext cx="1143000" cy="533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  <a:cs typeface="Calibri" pitchFamily="34" charset="0"/>
                </a:rPr>
                <a:t>DrillLoc</a:t>
              </a:r>
            </a:p>
          </p:txBody>
        </p:sp>
        <p:grpSp>
          <p:nvGrpSpPr>
            <p:cNvPr id="8" name="Group 6"/>
            <p:cNvGrpSpPr>
              <a:grpSpLocks/>
            </p:cNvGrpSpPr>
            <p:nvPr/>
          </p:nvGrpSpPr>
          <p:grpSpPr bwMode="auto">
            <a:xfrm>
              <a:off x="8077200" y="2427288"/>
              <a:ext cx="838200" cy="533400"/>
              <a:chOff x="4368" y="1728"/>
              <a:chExt cx="528" cy="336"/>
            </a:xfrm>
          </p:grpSpPr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2" name="Text Box 8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sz="1800">
                    <a:latin typeface="Calibri" pitchFamily="34" charset="0"/>
                    <a:cs typeface="Calibri" pitchFamily="34" charset="0"/>
                  </a:rPr>
                  <a:t>U</a:t>
                </a:r>
              </a:p>
            </p:txBody>
          </p:sp>
        </p:grpSp>
        <p:cxnSp>
          <p:nvCxnSpPr>
            <p:cNvPr id="9" name="AutoShape 9"/>
            <p:cNvCxnSpPr>
              <a:cxnSpLocks noChangeShapeType="1"/>
              <a:stCxn id="7" idx="3"/>
            </p:cNvCxnSpPr>
            <p:nvPr/>
          </p:nvCxnSpPr>
          <p:spPr bwMode="auto">
            <a:xfrm>
              <a:off x="7558088" y="2312988"/>
              <a:ext cx="504825" cy="3810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" name="AutoShape 10"/>
            <p:cNvCxnSpPr>
              <a:cxnSpLocks noChangeShapeType="1"/>
              <a:stCxn id="6" idx="6"/>
            </p:cNvCxnSpPr>
            <p:nvPr/>
          </p:nvCxnSpPr>
          <p:spPr bwMode="auto">
            <a:xfrm flipV="1">
              <a:off x="7481888" y="2693988"/>
              <a:ext cx="581025" cy="47783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14" name="Oval 4"/>
          <p:cNvSpPr>
            <a:spLocks noChangeArrowheads="1"/>
          </p:cNvSpPr>
          <p:nvPr/>
        </p:nvSpPr>
        <p:spPr bwMode="auto">
          <a:xfrm>
            <a:off x="6172200" y="3352800"/>
            <a:ext cx="914400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Scouting</a:t>
            </a:r>
          </a:p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Report</a:t>
            </a:r>
          </a:p>
        </p:txBody>
      </p:sp>
      <p:sp>
        <p:nvSpPr>
          <p:cNvPr id="15" name="Oval 4"/>
          <p:cNvSpPr>
            <a:spLocks noChangeArrowheads="1"/>
          </p:cNvSpPr>
          <p:nvPr/>
        </p:nvSpPr>
        <p:spPr bwMode="auto">
          <a:xfrm>
            <a:off x="5410200" y="2209800"/>
            <a:ext cx="914400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Scout</a:t>
            </a:r>
          </a:p>
        </p:txBody>
      </p:sp>
      <p:cxnSp>
        <p:nvCxnSpPr>
          <p:cNvPr id="16" name="AutoShape 10"/>
          <p:cNvCxnSpPr>
            <a:cxnSpLocks noChangeShapeType="1"/>
            <a:stCxn id="6" idx="4"/>
            <a:endCxn id="14" idx="0"/>
          </p:cNvCxnSpPr>
          <p:nvPr/>
        </p:nvCxnSpPr>
        <p:spPr bwMode="auto">
          <a:xfrm flipH="1">
            <a:off x="6629400" y="2784475"/>
            <a:ext cx="685800" cy="5683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9" name="AutoShape 10"/>
          <p:cNvCxnSpPr>
            <a:cxnSpLocks noChangeShapeType="1"/>
            <a:stCxn id="15" idx="4"/>
            <a:endCxn id="14" idx="0"/>
          </p:cNvCxnSpPr>
          <p:nvPr/>
        </p:nvCxnSpPr>
        <p:spPr bwMode="auto">
          <a:xfrm>
            <a:off x="5867400" y="2784475"/>
            <a:ext cx="762000" cy="5683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8" name="Straight Connector 27"/>
          <p:cNvCxnSpPr/>
          <p:nvPr/>
        </p:nvCxnSpPr>
        <p:spPr>
          <a:xfrm>
            <a:off x="2621280" y="5867400"/>
            <a:ext cx="0" cy="22860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97480" y="5867400"/>
            <a:ext cx="0" cy="22860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514600" y="6098733"/>
            <a:ext cx="304800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43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Recap: Bayesian Inference (Sampling)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4DF738-58A6-DB40-BE20-7289AEE4B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Rectangle 22">
            <a:extLst>
              <a:ext uri="{FF2B5EF4-FFF2-40B4-BE49-F238E27FC236}">
                <a16:creationId xmlns:a16="http://schemas.microsoft.com/office/drawing/2014/main" id="{A1EBA0C2-2269-3C46-BA82-0862FCC44D6F}"/>
              </a:ext>
            </a:extLst>
          </p:cNvPr>
          <p:cNvSpPr/>
          <p:nvPr/>
        </p:nvSpPr>
        <p:spPr>
          <a:xfrm>
            <a:off x="5715000" y="1489075"/>
            <a:ext cx="1143000" cy="533400"/>
          </a:xfrm>
          <a:prstGeom prst="rect">
            <a:avLst/>
          </a:prstGeom>
          <a:solidFill>
            <a:srgbClr val="FFFF00">
              <a:alpha val="50195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" name="Rectangle 25">
            <a:extLst>
              <a:ext uri="{FF2B5EF4-FFF2-40B4-BE49-F238E27FC236}">
                <a16:creationId xmlns:a16="http://schemas.microsoft.com/office/drawing/2014/main" id="{F703C7B1-41E5-AE4F-8743-A64C5CC37441}"/>
              </a:ext>
            </a:extLst>
          </p:cNvPr>
          <p:cNvSpPr/>
          <p:nvPr/>
        </p:nvSpPr>
        <p:spPr>
          <a:xfrm>
            <a:off x="2679700" y="5616575"/>
            <a:ext cx="2438400" cy="457200"/>
          </a:xfrm>
          <a:prstGeom prst="rect">
            <a:avLst/>
          </a:prstGeom>
          <a:solidFill>
            <a:srgbClr val="FFFF00">
              <a:alpha val="50195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41" name="Oval 5">
            <a:extLst>
              <a:ext uri="{FF2B5EF4-FFF2-40B4-BE49-F238E27FC236}">
                <a16:creationId xmlns:a16="http://schemas.microsoft.com/office/drawing/2014/main" id="{0585A6F6-0633-F64D-AB9F-05A5B7AE685B}"/>
              </a:ext>
            </a:extLst>
          </p:cNvPr>
          <p:cNvGrpSpPr/>
          <p:nvPr/>
        </p:nvGrpSpPr>
        <p:grpSpPr>
          <a:xfrm>
            <a:off x="5638799" y="2209799"/>
            <a:ext cx="1222378" cy="574678"/>
            <a:chOff x="0" y="0"/>
            <a:chExt cx="1222376" cy="574676"/>
          </a:xfrm>
        </p:grpSpPr>
        <p:sp>
          <p:nvSpPr>
            <p:cNvPr id="42" name="Oval">
              <a:extLst>
                <a:ext uri="{FF2B5EF4-FFF2-40B4-BE49-F238E27FC236}">
                  <a16:creationId xmlns:a16="http://schemas.microsoft.com/office/drawing/2014/main" id="{2F60E32A-8809-0D47-AE58-1D2F2B243699}"/>
                </a:ext>
              </a:extLst>
            </p:cNvPr>
            <p:cNvSpPr/>
            <p:nvPr/>
          </p:nvSpPr>
          <p:spPr>
            <a:xfrm>
              <a:off x="-1" y="-1"/>
              <a:ext cx="1222378" cy="574678"/>
            </a:xfrm>
            <a:prstGeom prst="ellipse">
              <a:avLst/>
            </a:prstGeom>
            <a:solidFill>
              <a:schemeClr val="accent3">
                <a:lumOff val="44000"/>
              </a:schemeClr>
            </a:solidFill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3" name="Cloudy">
              <a:extLst>
                <a:ext uri="{FF2B5EF4-FFF2-40B4-BE49-F238E27FC236}">
                  <a16:creationId xmlns:a16="http://schemas.microsoft.com/office/drawing/2014/main" id="{432A6634-0339-EB47-A34F-155CA918246C}"/>
                </a:ext>
              </a:extLst>
            </p:cNvPr>
            <p:cNvSpPr txBox="1"/>
            <p:nvPr/>
          </p:nvSpPr>
          <p:spPr>
            <a:xfrm>
              <a:off x="213203" y="108267"/>
              <a:ext cx="795969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Cloudy</a:t>
              </a:r>
            </a:p>
          </p:txBody>
        </p:sp>
      </p:grpSp>
      <p:grpSp>
        <p:nvGrpSpPr>
          <p:cNvPr id="44" name="Oval 6">
            <a:extLst>
              <a:ext uri="{FF2B5EF4-FFF2-40B4-BE49-F238E27FC236}">
                <a16:creationId xmlns:a16="http://schemas.microsoft.com/office/drawing/2014/main" id="{A089B497-BA54-5B4A-B8C8-35B240A7BD3E}"/>
              </a:ext>
            </a:extLst>
          </p:cNvPr>
          <p:cNvGrpSpPr/>
          <p:nvPr/>
        </p:nvGrpSpPr>
        <p:grpSpPr>
          <a:xfrm>
            <a:off x="4267199" y="3178174"/>
            <a:ext cx="1222378" cy="574678"/>
            <a:chOff x="0" y="0"/>
            <a:chExt cx="1222376" cy="574676"/>
          </a:xfrm>
        </p:grpSpPr>
        <p:sp>
          <p:nvSpPr>
            <p:cNvPr id="45" name="Oval">
              <a:extLst>
                <a:ext uri="{FF2B5EF4-FFF2-40B4-BE49-F238E27FC236}">
                  <a16:creationId xmlns:a16="http://schemas.microsoft.com/office/drawing/2014/main" id="{A8E05BAC-21A9-A446-8171-F582D8FA7EFC}"/>
                </a:ext>
              </a:extLst>
            </p:cNvPr>
            <p:cNvSpPr/>
            <p:nvPr/>
          </p:nvSpPr>
          <p:spPr>
            <a:xfrm>
              <a:off x="-1" y="-1"/>
              <a:ext cx="1222378" cy="574678"/>
            </a:xfrm>
            <a:prstGeom prst="ellipse">
              <a:avLst/>
            </a:prstGeom>
            <a:solidFill>
              <a:schemeClr val="accent3">
                <a:lumOff val="44000"/>
              </a:schemeClr>
            </a:solidFill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6" name="Sprinkler">
              <a:extLst>
                <a:ext uri="{FF2B5EF4-FFF2-40B4-BE49-F238E27FC236}">
                  <a16:creationId xmlns:a16="http://schemas.microsoft.com/office/drawing/2014/main" id="{0C496037-6458-104B-8D5C-D07E6C294C30}"/>
                </a:ext>
              </a:extLst>
            </p:cNvPr>
            <p:cNvSpPr txBox="1"/>
            <p:nvPr/>
          </p:nvSpPr>
          <p:spPr>
            <a:xfrm>
              <a:off x="102866" y="108267"/>
              <a:ext cx="1016643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Sprinkler</a:t>
              </a:r>
            </a:p>
          </p:txBody>
        </p:sp>
      </p:grpSp>
      <p:grpSp>
        <p:nvGrpSpPr>
          <p:cNvPr id="47" name="Oval 7">
            <a:extLst>
              <a:ext uri="{FF2B5EF4-FFF2-40B4-BE49-F238E27FC236}">
                <a16:creationId xmlns:a16="http://schemas.microsoft.com/office/drawing/2014/main" id="{7853AFCC-AA70-9349-B9D3-7536FE9CBC06}"/>
              </a:ext>
            </a:extLst>
          </p:cNvPr>
          <p:cNvGrpSpPr/>
          <p:nvPr/>
        </p:nvGrpSpPr>
        <p:grpSpPr>
          <a:xfrm>
            <a:off x="7007224" y="3200399"/>
            <a:ext cx="1222378" cy="574678"/>
            <a:chOff x="0" y="0"/>
            <a:chExt cx="1222376" cy="574676"/>
          </a:xfrm>
        </p:grpSpPr>
        <p:sp>
          <p:nvSpPr>
            <p:cNvPr id="48" name="Oval">
              <a:extLst>
                <a:ext uri="{FF2B5EF4-FFF2-40B4-BE49-F238E27FC236}">
                  <a16:creationId xmlns:a16="http://schemas.microsoft.com/office/drawing/2014/main" id="{C76A6BFB-BFC5-6D45-A7F3-F859F777CF76}"/>
                </a:ext>
              </a:extLst>
            </p:cNvPr>
            <p:cNvSpPr/>
            <p:nvPr/>
          </p:nvSpPr>
          <p:spPr>
            <a:xfrm>
              <a:off x="-1" y="-1"/>
              <a:ext cx="1222378" cy="574678"/>
            </a:xfrm>
            <a:prstGeom prst="ellipse">
              <a:avLst/>
            </a:prstGeom>
            <a:solidFill>
              <a:schemeClr val="accent3">
                <a:lumOff val="44000"/>
              </a:schemeClr>
            </a:solidFill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9" name="Rain">
              <a:extLst>
                <a:ext uri="{FF2B5EF4-FFF2-40B4-BE49-F238E27FC236}">
                  <a16:creationId xmlns:a16="http://schemas.microsoft.com/office/drawing/2014/main" id="{4ABC4EC2-BF63-D945-832B-FC53405D1724}"/>
                </a:ext>
              </a:extLst>
            </p:cNvPr>
            <p:cNvSpPr txBox="1"/>
            <p:nvPr/>
          </p:nvSpPr>
          <p:spPr>
            <a:xfrm>
              <a:off x="337493" y="108267"/>
              <a:ext cx="547389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Rain</a:t>
              </a:r>
            </a:p>
          </p:txBody>
        </p:sp>
      </p:grpSp>
      <p:grpSp>
        <p:nvGrpSpPr>
          <p:cNvPr id="50" name="Oval 8">
            <a:extLst>
              <a:ext uri="{FF2B5EF4-FFF2-40B4-BE49-F238E27FC236}">
                <a16:creationId xmlns:a16="http://schemas.microsoft.com/office/drawing/2014/main" id="{62609897-F10B-324C-B34C-311CDFC2D8FC}"/>
              </a:ext>
            </a:extLst>
          </p:cNvPr>
          <p:cNvGrpSpPr/>
          <p:nvPr/>
        </p:nvGrpSpPr>
        <p:grpSpPr>
          <a:xfrm>
            <a:off x="5635624" y="4190999"/>
            <a:ext cx="1222378" cy="574678"/>
            <a:chOff x="0" y="0"/>
            <a:chExt cx="1222376" cy="574676"/>
          </a:xfrm>
        </p:grpSpPr>
        <p:sp>
          <p:nvSpPr>
            <p:cNvPr id="51" name="Oval">
              <a:extLst>
                <a:ext uri="{FF2B5EF4-FFF2-40B4-BE49-F238E27FC236}">
                  <a16:creationId xmlns:a16="http://schemas.microsoft.com/office/drawing/2014/main" id="{63077099-76E2-554E-9C26-632B6DE49AC5}"/>
                </a:ext>
              </a:extLst>
            </p:cNvPr>
            <p:cNvSpPr/>
            <p:nvPr/>
          </p:nvSpPr>
          <p:spPr>
            <a:xfrm>
              <a:off x="-1" y="-1"/>
              <a:ext cx="1222378" cy="574678"/>
            </a:xfrm>
            <a:prstGeom prst="ellipse">
              <a:avLst/>
            </a:prstGeom>
            <a:solidFill>
              <a:schemeClr val="accent3">
                <a:lumOff val="44000"/>
              </a:schemeClr>
            </a:solidFill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52" name="WetGrass">
              <a:extLst>
                <a:ext uri="{FF2B5EF4-FFF2-40B4-BE49-F238E27FC236}">
                  <a16:creationId xmlns:a16="http://schemas.microsoft.com/office/drawing/2014/main" id="{F44DF8B7-46D6-FA4B-8791-E412B5C226AE}"/>
                </a:ext>
              </a:extLst>
            </p:cNvPr>
            <p:cNvSpPr txBox="1"/>
            <p:nvPr/>
          </p:nvSpPr>
          <p:spPr>
            <a:xfrm>
              <a:off x="85006" y="108267"/>
              <a:ext cx="1052363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WetGrass</a:t>
              </a:r>
            </a:p>
          </p:txBody>
        </p:sp>
      </p:grpSp>
      <p:sp>
        <p:nvSpPr>
          <p:cNvPr id="53" name="AutoShape 9">
            <a:extLst>
              <a:ext uri="{FF2B5EF4-FFF2-40B4-BE49-F238E27FC236}">
                <a16:creationId xmlns:a16="http://schemas.microsoft.com/office/drawing/2014/main" id="{3D73C3C7-AE72-6342-8C00-006DF0D5BFB6}"/>
              </a:ext>
            </a:extLst>
          </p:cNvPr>
          <p:cNvSpPr/>
          <p:nvPr/>
        </p:nvSpPr>
        <p:spPr>
          <a:xfrm>
            <a:off x="6597399" y="2748628"/>
            <a:ext cx="673602" cy="4876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rgbClr val="000000"/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4" name="AutoShape 10">
            <a:extLst>
              <a:ext uri="{FF2B5EF4-FFF2-40B4-BE49-F238E27FC236}">
                <a16:creationId xmlns:a16="http://schemas.microsoft.com/office/drawing/2014/main" id="{4F753225-A008-A347-B673-05716071B0E0}"/>
              </a:ext>
            </a:extLst>
          </p:cNvPr>
          <p:cNvSpPr/>
          <p:nvPr/>
        </p:nvSpPr>
        <p:spPr>
          <a:xfrm>
            <a:off x="5231845" y="2746685"/>
            <a:ext cx="664686" cy="469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8575">
            <a:solidFill>
              <a:srgbClr val="000000"/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5" name="AutoShape 11">
            <a:extLst>
              <a:ext uri="{FF2B5EF4-FFF2-40B4-BE49-F238E27FC236}">
                <a16:creationId xmlns:a16="http://schemas.microsoft.com/office/drawing/2014/main" id="{0ED05682-B590-0147-8E4C-E7557B3FEACE}"/>
              </a:ext>
            </a:extLst>
          </p:cNvPr>
          <p:cNvSpPr/>
          <p:nvPr/>
        </p:nvSpPr>
        <p:spPr>
          <a:xfrm>
            <a:off x="5220445" y="3718683"/>
            <a:ext cx="684310" cy="506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rgbClr val="000000"/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6" name="AutoShape 12">
            <a:extLst>
              <a:ext uri="{FF2B5EF4-FFF2-40B4-BE49-F238E27FC236}">
                <a16:creationId xmlns:a16="http://schemas.microsoft.com/office/drawing/2014/main" id="{711C25CE-7D71-5F41-B0DD-9B524F9806CD}"/>
              </a:ext>
            </a:extLst>
          </p:cNvPr>
          <p:cNvSpPr/>
          <p:nvPr/>
        </p:nvSpPr>
        <p:spPr>
          <a:xfrm>
            <a:off x="6594785" y="3739050"/>
            <a:ext cx="675657" cy="487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8575">
            <a:solidFill>
              <a:srgbClr val="000000"/>
            </a:solidFill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7" name="Oval 18">
            <a:extLst>
              <a:ext uri="{FF2B5EF4-FFF2-40B4-BE49-F238E27FC236}">
                <a16:creationId xmlns:a16="http://schemas.microsoft.com/office/drawing/2014/main" id="{FF0A130A-C31A-C142-8498-FC9EC38EC6F4}"/>
              </a:ext>
            </a:extLst>
          </p:cNvPr>
          <p:cNvGrpSpPr/>
          <p:nvPr/>
        </p:nvGrpSpPr>
        <p:grpSpPr>
          <a:xfrm>
            <a:off x="5638799" y="2209799"/>
            <a:ext cx="1222378" cy="574678"/>
            <a:chOff x="0" y="0"/>
            <a:chExt cx="1222376" cy="574676"/>
          </a:xfrm>
        </p:grpSpPr>
        <p:sp>
          <p:nvSpPr>
            <p:cNvPr id="58" name="Oval">
              <a:extLst>
                <a:ext uri="{FF2B5EF4-FFF2-40B4-BE49-F238E27FC236}">
                  <a16:creationId xmlns:a16="http://schemas.microsoft.com/office/drawing/2014/main" id="{927E9D75-CEC4-D648-AE27-F052E7D710C4}"/>
                </a:ext>
              </a:extLst>
            </p:cNvPr>
            <p:cNvSpPr/>
            <p:nvPr/>
          </p:nvSpPr>
          <p:spPr>
            <a:xfrm>
              <a:off x="-1" y="-1"/>
              <a:ext cx="1222378" cy="574678"/>
            </a:xfrm>
            <a:prstGeom prst="ellipse">
              <a:avLst/>
            </a:prstGeom>
            <a:solidFill>
              <a:srgbClr val="33CC33"/>
            </a:solidFill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59" name="Cloudy">
              <a:extLst>
                <a:ext uri="{FF2B5EF4-FFF2-40B4-BE49-F238E27FC236}">
                  <a16:creationId xmlns:a16="http://schemas.microsoft.com/office/drawing/2014/main" id="{6BEFAEFA-D072-B54F-A063-C0FAF63EFF5A}"/>
                </a:ext>
              </a:extLst>
            </p:cNvPr>
            <p:cNvSpPr txBox="1"/>
            <p:nvPr/>
          </p:nvSpPr>
          <p:spPr>
            <a:xfrm>
              <a:off x="213203" y="108267"/>
              <a:ext cx="795969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Cloudy</a:t>
              </a:r>
            </a:p>
          </p:txBody>
        </p:sp>
      </p:grpSp>
      <p:grpSp>
        <p:nvGrpSpPr>
          <p:cNvPr id="60" name="Oval 19">
            <a:extLst>
              <a:ext uri="{FF2B5EF4-FFF2-40B4-BE49-F238E27FC236}">
                <a16:creationId xmlns:a16="http://schemas.microsoft.com/office/drawing/2014/main" id="{32FD4A16-1D40-F748-9F06-5BB3C5696399}"/>
              </a:ext>
            </a:extLst>
          </p:cNvPr>
          <p:cNvGrpSpPr/>
          <p:nvPr/>
        </p:nvGrpSpPr>
        <p:grpSpPr>
          <a:xfrm>
            <a:off x="4267199" y="3178174"/>
            <a:ext cx="1222378" cy="574678"/>
            <a:chOff x="0" y="0"/>
            <a:chExt cx="1222376" cy="574676"/>
          </a:xfrm>
        </p:grpSpPr>
        <p:sp>
          <p:nvSpPr>
            <p:cNvPr id="61" name="Oval">
              <a:extLst>
                <a:ext uri="{FF2B5EF4-FFF2-40B4-BE49-F238E27FC236}">
                  <a16:creationId xmlns:a16="http://schemas.microsoft.com/office/drawing/2014/main" id="{5749E186-B634-0641-8CBA-88802CFB7F12}"/>
                </a:ext>
              </a:extLst>
            </p:cNvPr>
            <p:cNvSpPr/>
            <p:nvPr/>
          </p:nvSpPr>
          <p:spPr>
            <a:xfrm>
              <a:off x="-1" y="-1"/>
              <a:ext cx="1222378" cy="574678"/>
            </a:xfrm>
            <a:prstGeom prst="ellipse">
              <a:avLst/>
            </a:prstGeom>
            <a:solidFill>
              <a:srgbClr val="FF3300"/>
            </a:solidFill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2" name="Sprinkler">
              <a:extLst>
                <a:ext uri="{FF2B5EF4-FFF2-40B4-BE49-F238E27FC236}">
                  <a16:creationId xmlns:a16="http://schemas.microsoft.com/office/drawing/2014/main" id="{473DD38A-89C8-C746-9AF8-D0D713AFCCFC}"/>
                </a:ext>
              </a:extLst>
            </p:cNvPr>
            <p:cNvSpPr txBox="1"/>
            <p:nvPr/>
          </p:nvSpPr>
          <p:spPr>
            <a:xfrm>
              <a:off x="102866" y="108267"/>
              <a:ext cx="1016643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Sprinkler</a:t>
              </a:r>
            </a:p>
          </p:txBody>
        </p:sp>
      </p:grpSp>
      <p:grpSp>
        <p:nvGrpSpPr>
          <p:cNvPr id="63" name="Oval 20">
            <a:extLst>
              <a:ext uri="{FF2B5EF4-FFF2-40B4-BE49-F238E27FC236}">
                <a16:creationId xmlns:a16="http://schemas.microsoft.com/office/drawing/2014/main" id="{4CFF643B-E223-4742-AF02-A67C5972D344}"/>
              </a:ext>
            </a:extLst>
          </p:cNvPr>
          <p:cNvGrpSpPr/>
          <p:nvPr/>
        </p:nvGrpSpPr>
        <p:grpSpPr>
          <a:xfrm>
            <a:off x="7007224" y="3200399"/>
            <a:ext cx="1222378" cy="574678"/>
            <a:chOff x="0" y="0"/>
            <a:chExt cx="1222376" cy="574676"/>
          </a:xfrm>
        </p:grpSpPr>
        <p:sp>
          <p:nvSpPr>
            <p:cNvPr id="64" name="Oval">
              <a:extLst>
                <a:ext uri="{FF2B5EF4-FFF2-40B4-BE49-F238E27FC236}">
                  <a16:creationId xmlns:a16="http://schemas.microsoft.com/office/drawing/2014/main" id="{4673797B-9E41-A849-BDE4-21C238435AD9}"/>
                </a:ext>
              </a:extLst>
            </p:cNvPr>
            <p:cNvSpPr/>
            <p:nvPr/>
          </p:nvSpPr>
          <p:spPr>
            <a:xfrm>
              <a:off x="-1" y="-1"/>
              <a:ext cx="1222378" cy="574678"/>
            </a:xfrm>
            <a:prstGeom prst="ellipse">
              <a:avLst/>
            </a:prstGeom>
            <a:solidFill>
              <a:srgbClr val="33CC33"/>
            </a:solidFill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5" name="Rain">
              <a:extLst>
                <a:ext uri="{FF2B5EF4-FFF2-40B4-BE49-F238E27FC236}">
                  <a16:creationId xmlns:a16="http://schemas.microsoft.com/office/drawing/2014/main" id="{622F9153-84B9-2B43-AE7B-6BB7FDB209FA}"/>
                </a:ext>
              </a:extLst>
            </p:cNvPr>
            <p:cNvSpPr txBox="1"/>
            <p:nvPr/>
          </p:nvSpPr>
          <p:spPr>
            <a:xfrm>
              <a:off x="337493" y="108267"/>
              <a:ext cx="547389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Rain</a:t>
              </a:r>
            </a:p>
          </p:txBody>
        </p:sp>
      </p:grpSp>
      <p:grpSp>
        <p:nvGrpSpPr>
          <p:cNvPr id="66" name="Oval 21">
            <a:extLst>
              <a:ext uri="{FF2B5EF4-FFF2-40B4-BE49-F238E27FC236}">
                <a16:creationId xmlns:a16="http://schemas.microsoft.com/office/drawing/2014/main" id="{8D85AE28-6305-624F-AA1C-292E1C8D91BB}"/>
              </a:ext>
            </a:extLst>
          </p:cNvPr>
          <p:cNvGrpSpPr/>
          <p:nvPr/>
        </p:nvGrpSpPr>
        <p:grpSpPr>
          <a:xfrm>
            <a:off x="5638799" y="4190999"/>
            <a:ext cx="1222378" cy="574678"/>
            <a:chOff x="0" y="0"/>
            <a:chExt cx="1222376" cy="574676"/>
          </a:xfrm>
        </p:grpSpPr>
        <p:sp>
          <p:nvSpPr>
            <p:cNvPr id="67" name="Oval">
              <a:extLst>
                <a:ext uri="{FF2B5EF4-FFF2-40B4-BE49-F238E27FC236}">
                  <a16:creationId xmlns:a16="http://schemas.microsoft.com/office/drawing/2014/main" id="{918F95EB-06C9-EC46-BFB4-67438C10E8E6}"/>
                </a:ext>
              </a:extLst>
            </p:cNvPr>
            <p:cNvSpPr/>
            <p:nvPr/>
          </p:nvSpPr>
          <p:spPr>
            <a:xfrm>
              <a:off x="-1" y="-1"/>
              <a:ext cx="1222378" cy="574678"/>
            </a:xfrm>
            <a:prstGeom prst="ellipse">
              <a:avLst/>
            </a:prstGeom>
            <a:solidFill>
              <a:srgbClr val="33CC33"/>
            </a:solidFill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8" name="WetGrass">
              <a:extLst>
                <a:ext uri="{FF2B5EF4-FFF2-40B4-BE49-F238E27FC236}">
                  <a16:creationId xmlns:a16="http://schemas.microsoft.com/office/drawing/2014/main" id="{AF3C7AC5-101A-9C47-A642-FDFE46EC66B7}"/>
                </a:ext>
              </a:extLst>
            </p:cNvPr>
            <p:cNvSpPr txBox="1"/>
            <p:nvPr/>
          </p:nvSpPr>
          <p:spPr>
            <a:xfrm>
              <a:off x="85006" y="108267"/>
              <a:ext cx="1052363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WetGrass</a:t>
              </a:r>
            </a:p>
          </p:txBody>
        </p:sp>
      </p:grpSp>
      <p:sp>
        <p:nvSpPr>
          <p:cNvPr id="69" name="Rectangle 22">
            <a:extLst>
              <a:ext uri="{FF2B5EF4-FFF2-40B4-BE49-F238E27FC236}">
                <a16:creationId xmlns:a16="http://schemas.microsoft.com/office/drawing/2014/main" id="{4775AF9E-A9D8-744D-8F37-85D6041E0D35}"/>
              </a:ext>
            </a:extLst>
          </p:cNvPr>
          <p:cNvSpPr/>
          <p:nvPr/>
        </p:nvSpPr>
        <p:spPr>
          <a:xfrm>
            <a:off x="2667000" y="2703513"/>
            <a:ext cx="1371600" cy="533401"/>
          </a:xfrm>
          <a:prstGeom prst="rect">
            <a:avLst/>
          </a:prstGeom>
          <a:solidFill>
            <a:srgbClr val="FFFF00">
              <a:alpha val="50195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70" name="Picture 27" descr="Picture 27">
            <a:extLst>
              <a:ext uri="{FF2B5EF4-FFF2-40B4-BE49-F238E27FC236}">
                <a16:creationId xmlns:a16="http://schemas.microsoft.com/office/drawing/2014/main" id="{7B8B2F5A-746A-8942-A6B9-6D9516C25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1184275"/>
            <a:ext cx="754063" cy="307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Picture 29" descr="Picture 29">
            <a:extLst>
              <a:ext uri="{FF2B5EF4-FFF2-40B4-BE49-F238E27FC236}">
                <a16:creationId xmlns:a16="http://schemas.microsoft.com/office/drawing/2014/main" id="{09C9B831-4108-2B42-B953-55A0FD25A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213" y="2327275"/>
            <a:ext cx="1057276" cy="32226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72" name="Table 25">
            <a:extLst>
              <a:ext uri="{FF2B5EF4-FFF2-40B4-BE49-F238E27FC236}">
                <a16:creationId xmlns:a16="http://schemas.microsoft.com/office/drawing/2014/main" id="{D3BD6E13-4664-0F4F-AC46-BA09C96D54AE}"/>
              </a:ext>
            </a:extLst>
          </p:cNvPr>
          <p:cNvGraphicFramePr/>
          <p:nvPr/>
        </p:nvGraphicFramePr>
        <p:xfrm>
          <a:off x="5715000" y="1509712"/>
          <a:ext cx="1143000" cy="525708"/>
        </p:xfrm>
        <a:graphic>
          <a:graphicData uri="http://schemas.openxmlformats.org/drawingml/2006/table">
            <a:tbl>
              <a:tblPr/>
              <a:tblGrid>
                <a:gridCol w="57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206"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+c</a:t>
                      </a:r>
                    </a:p>
                  </a:txBody>
                  <a:tcPr marL="9507" marR="9507" marT="9507" marB="9507" anchor="b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</a:t>
                      </a:r>
                    </a:p>
                  </a:txBody>
                  <a:tcPr marL="9507" marR="9507" marT="9507" marB="9507" anchor="b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-c</a:t>
                      </a:r>
                    </a:p>
                  </a:txBody>
                  <a:tcPr marL="9507" marR="9507" marT="9507" marB="9507" anchor="b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</a:t>
                      </a:r>
                    </a:p>
                  </a:txBody>
                  <a:tcPr marL="9507" marR="9507" marT="9507" marB="9507" anchor="b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3" name="Table 26">
            <a:extLst>
              <a:ext uri="{FF2B5EF4-FFF2-40B4-BE49-F238E27FC236}">
                <a16:creationId xmlns:a16="http://schemas.microsoft.com/office/drawing/2014/main" id="{BA3AC293-EFEE-5F4D-8053-4D1FFA5066C5}"/>
              </a:ext>
            </a:extLst>
          </p:cNvPr>
          <p:cNvGraphicFramePr/>
          <p:nvPr/>
        </p:nvGraphicFramePr>
        <p:xfrm>
          <a:off x="2743200" y="2725738"/>
          <a:ext cx="1295400" cy="1051416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206">
                <a:tc rowSpan="2">
                  <a:txBody>
                    <a:bodyPr/>
                    <a:lstStyle/>
                    <a:p>
                      <a:pPr algn="ctr" defTabSz="914353">
                        <a:defRPr sz="16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+c</a:t>
                      </a:r>
                    </a:p>
                  </a:txBody>
                  <a:tcPr marL="9507" marR="9507" marT="9507" marB="9507" anchor="b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+s</a:t>
                      </a:r>
                    </a:p>
                  </a:txBody>
                  <a:tcPr marL="9507" marR="9507" marT="9507" marB="9507" anchor="b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L="9507" marR="9507" marT="9507" marB="9507" anchor="b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-s</a:t>
                      </a:r>
                    </a:p>
                  </a:txBody>
                  <a:tcPr marL="9507" marR="9507" marT="9507" marB="9507" anchor="b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</a:t>
                      </a:r>
                    </a:p>
                  </a:txBody>
                  <a:tcPr marL="9507" marR="9507" marT="9507" marB="9507" anchor="b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06">
                <a:tc rowSpan="2">
                  <a:txBody>
                    <a:bodyPr/>
                    <a:lstStyle/>
                    <a:p>
                      <a:pPr algn="ctr" defTabSz="914353">
                        <a:defRPr sz="16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-c</a:t>
                      </a:r>
                    </a:p>
                  </a:txBody>
                  <a:tcPr marL="9507" marR="9507" marT="9507" marB="9507" anchor="b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+s</a:t>
                      </a:r>
                    </a:p>
                  </a:txBody>
                  <a:tcPr marL="9507" marR="9507" marT="9507" marB="9507" anchor="b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</a:t>
                      </a:r>
                    </a:p>
                  </a:txBody>
                  <a:tcPr marL="9507" marR="9507" marT="9507" marB="9507" anchor="b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-s</a:t>
                      </a:r>
                    </a:p>
                  </a:txBody>
                  <a:tcPr marL="9507" marR="9507" marT="9507" marB="9507" anchor="b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</a:t>
                      </a:r>
                    </a:p>
                  </a:txBody>
                  <a:tcPr marL="9507" marR="9507" marT="9507" marB="9507" anchor="b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4" name="Rectangle 22">
            <a:extLst>
              <a:ext uri="{FF2B5EF4-FFF2-40B4-BE49-F238E27FC236}">
                <a16:creationId xmlns:a16="http://schemas.microsoft.com/office/drawing/2014/main" id="{E3CFE8C7-6730-5949-93A0-12DF64286176}"/>
              </a:ext>
            </a:extLst>
          </p:cNvPr>
          <p:cNvSpPr/>
          <p:nvPr/>
        </p:nvSpPr>
        <p:spPr>
          <a:xfrm>
            <a:off x="8382000" y="2703513"/>
            <a:ext cx="1371600" cy="538163"/>
          </a:xfrm>
          <a:prstGeom prst="rect">
            <a:avLst/>
          </a:prstGeom>
          <a:solidFill>
            <a:srgbClr val="FFFF00">
              <a:alpha val="50195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75" name="Picture 33" descr="Picture 33">
            <a:extLst>
              <a:ext uri="{FF2B5EF4-FFF2-40B4-BE49-F238E27FC236}">
                <a16:creationId xmlns:a16="http://schemas.microsoft.com/office/drawing/2014/main" id="{4FA9AF42-10E3-2F40-BCA2-C61732CB6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2338" y="2327275"/>
            <a:ext cx="1089026" cy="32226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76" name="Table 32">
            <a:extLst>
              <a:ext uri="{FF2B5EF4-FFF2-40B4-BE49-F238E27FC236}">
                <a16:creationId xmlns:a16="http://schemas.microsoft.com/office/drawing/2014/main" id="{7BA8C37E-9325-8247-A5C4-9AB98DCDFD57}"/>
              </a:ext>
            </a:extLst>
          </p:cNvPr>
          <p:cNvGraphicFramePr/>
          <p:nvPr/>
        </p:nvGraphicFramePr>
        <p:xfrm>
          <a:off x="8458200" y="2725738"/>
          <a:ext cx="1295400" cy="1051416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206">
                <a:tc rowSpan="2">
                  <a:txBody>
                    <a:bodyPr/>
                    <a:lstStyle/>
                    <a:p>
                      <a:pPr algn="ctr" defTabSz="914353">
                        <a:defRPr sz="16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+c</a:t>
                      </a:r>
                    </a:p>
                  </a:txBody>
                  <a:tcPr marL="9507" marR="9507" marT="9507" marB="9507" anchor="b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9507" marR="9507" marT="9507" marB="9507" anchor="b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</a:t>
                      </a:r>
                    </a:p>
                  </a:txBody>
                  <a:tcPr marL="9507" marR="9507" marT="9507" marB="9507" anchor="b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9507" marR="9507" marT="9507" marB="9507" anchor="b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</a:p>
                  </a:txBody>
                  <a:tcPr marL="9507" marR="9507" marT="9507" marB="9507" anchor="b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06">
                <a:tc rowSpan="2">
                  <a:txBody>
                    <a:bodyPr/>
                    <a:lstStyle/>
                    <a:p>
                      <a:pPr algn="ctr" defTabSz="914353">
                        <a:defRPr sz="16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-c</a:t>
                      </a:r>
                    </a:p>
                  </a:txBody>
                  <a:tcPr marL="9507" marR="9507" marT="9507" marB="9507" anchor="b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9507" marR="9507" marT="9507" marB="9507" anchor="b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</a:p>
                  </a:txBody>
                  <a:tcPr marL="9507" marR="9507" marT="9507" marB="9507" anchor="b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9507" marR="9507" marT="9507" marB="9507" anchor="b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</a:t>
                      </a:r>
                    </a:p>
                  </a:txBody>
                  <a:tcPr marL="9507" marR="9507" marT="9507" marB="9507" anchor="b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7" name="Picture 36" descr="Picture 36">
            <a:extLst>
              <a:ext uri="{FF2B5EF4-FFF2-40B4-BE49-F238E27FC236}">
                <a16:creationId xmlns:a16="http://schemas.microsoft.com/office/drawing/2014/main" id="{F65273E2-E962-0E48-97DC-861E30EA7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200" y="4079875"/>
            <a:ext cx="1549400" cy="32226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78" name="Table 35">
            <a:extLst>
              <a:ext uri="{FF2B5EF4-FFF2-40B4-BE49-F238E27FC236}">
                <a16:creationId xmlns:a16="http://schemas.microsoft.com/office/drawing/2014/main" id="{24CC02C3-75DC-3B43-9D3E-C99033689A7F}"/>
              </a:ext>
            </a:extLst>
          </p:cNvPr>
          <p:cNvGraphicFramePr/>
          <p:nvPr/>
        </p:nvGraphicFramePr>
        <p:xfrm>
          <a:off x="2667000" y="4491037"/>
          <a:ext cx="2438400" cy="210312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405">
                <a:tc rowSpan="4">
                  <a:txBody>
                    <a:bodyPr/>
                    <a:lstStyle/>
                    <a:p>
                      <a:pPr algn="ctr" defTabSz="914353">
                        <a:defRPr sz="16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+s</a:t>
                      </a:r>
                    </a:p>
                    <a:p>
                      <a:pPr algn="ctr" defTabSz="914353">
                        <a:defRPr sz="16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  <a:p>
                      <a:pPr algn="ctr" defTabSz="914353">
                        <a:defRPr sz="16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9525" marR="9525" marT="9525" marB="9525" anchor="b" horzOverflow="overflow"/>
                </a:tc>
                <a:tc rowSpan="2">
                  <a:txBody>
                    <a:bodyPr/>
                    <a:lstStyle/>
                    <a:p>
                      <a:pPr algn="ctr" defTabSz="914353">
                        <a:defRPr sz="16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+r</a:t>
                      </a:r>
                    </a:p>
                  </a:txBody>
                  <a:tcPr marL="9525" marR="9525" marT="9525" marB="9525" anchor="b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+w</a:t>
                      </a:r>
                    </a:p>
                  </a:txBody>
                  <a:tcPr marL="9525" marR="9525" marT="9525" marB="9525" anchor="b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</a:t>
                      </a:r>
                    </a:p>
                  </a:txBody>
                  <a:tcPr marL="9525" marR="9525" marT="9525" marB="9525" anchor="b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-w</a:t>
                      </a:r>
                    </a:p>
                  </a:txBody>
                  <a:tcPr marL="9525" marR="9525" marT="9525" marB="9525" anchor="b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0.01</a:t>
                      </a:r>
                    </a:p>
                  </a:txBody>
                  <a:tcPr marL="9525" marR="9525" marT="9525" marB="9525" anchor="b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defTabSz="914353">
                        <a:defRPr sz="16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-r</a:t>
                      </a:r>
                    </a:p>
                  </a:txBody>
                  <a:tcPr marL="9525" marR="9525" marT="9525" marB="9525" anchor="b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+w</a:t>
                      </a:r>
                    </a:p>
                  </a:txBody>
                  <a:tcPr marL="9525" marR="9525" marT="9525" marB="9525" anchor="b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0.90</a:t>
                      </a:r>
                    </a:p>
                  </a:txBody>
                  <a:tcPr marL="9525" marR="9525" marT="9525" marB="9525" anchor="b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-w</a:t>
                      </a:r>
                    </a:p>
                  </a:txBody>
                  <a:tcPr marL="9525" marR="9525" marT="9525" marB="9525" anchor="b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0.10</a:t>
                      </a:r>
                    </a:p>
                  </a:txBody>
                  <a:tcPr marL="9525" marR="9525" marT="9525" marB="9525" anchor="b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05">
                <a:tc rowSpan="4">
                  <a:txBody>
                    <a:bodyPr/>
                    <a:lstStyle/>
                    <a:p>
                      <a:pPr algn="ctr" defTabSz="914353">
                        <a:defRPr sz="16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-s</a:t>
                      </a:r>
                    </a:p>
                    <a:p>
                      <a:pPr algn="ctr" defTabSz="914353">
                        <a:defRPr sz="16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  <a:p>
                      <a:pPr algn="ctr" defTabSz="914353">
                        <a:defRPr sz="16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9525" marR="9525" marT="9525" marB="9525" anchor="b" horzOverflow="overflow"/>
                </a:tc>
                <a:tc rowSpan="2">
                  <a:txBody>
                    <a:bodyPr/>
                    <a:lstStyle/>
                    <a:p>
                      <a:pPr algn="ctr" defTabSz="914353">
                        <a:defRPr sz="16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+r</a:t>
                      </a:r>
                    </a:p>
                  </a:txBody>
                  <a:tcPr marL="9525" marR="9525" marT="9525" marB="9525" anchor="b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+w</a:t>
                      </a:r>
                    </a:p>
                  </a:txBody>
                  <a:tcPr marL="9525" marR="9525" marT="9525" marB="9525" anchor="b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0.90</a:t>
                      </a:r>
                    </a:p>
                  </a:txBody>
                  <a:tcPr marL="9525" marR="9525" marT="9525" marB="9525" anchor="b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-w</a:t>
                      </a:r>
                    </a:p>
                  </a:txBody>
                  <a:tcPr marL="9525" marR="9525" marT="9525" marB="9525" anchor="b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0.10</a:t>
                      </a:r>
                    </a:p>
                  </a:txBody>
                  <a:tcPr marL="9525" marR="9525" marT="9525" marB="9525" anchor="b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defTabSz="914353">
                        <a:defRPr sz="16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-r</a:t>
                      </a:r>
                    </a:p>
                  </a:txBody>
                  <a:tcPr marL="9525" marR="9525" marT="9525" marB="9525" anchor="b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+w</a:t>
                      </a:r>
                    </a:p>
                  </a:txBody>
                  <a:tcPr marL="9525" marR="9525" marT="9525" marB="9525" anchor="b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0.01</a:t>
                      </a:r>
                    </a:p>
                  </a:txBody>
                  <a:tcPr marL="9525" marR="9525" marT="9525" marB="9525" anchor="b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-w</a:t>
                      </a:r>
                    </a:p>
                  </a:txBody>
                  <a:tcPr marL="9525" marR="9525" marT="9525" marB="9525" anchor="b" horzOverflow="overflow"/>
                </a:tc>
                <a:tc>
                  <a:txBody>
                    <a:bodyPr/>
                    <a:lstStyle/>
                    <a:p>
                      <a:pPr algn="ctr" defTabSz="914353">
                        <a:defRPr sz="1800"/>
                      </a:pPr>
                      <a:r>
                        <a:rPr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</a:t>
                      </a:r>
                    </a:p>
                  </a:txBody>
                  <a:tcPr marL="9525" marR="9525" marT="9525" marB="9525" anchor="b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9" name="TextBox 39">
            <a:extLst>
              <a:ext uri="{FF2B5EF4-FFF2-40B4-BE49-F238E27FC236}">
                <a16:creationId xmlns:a16="http://schemas.microsoft.com/office/drawing/2014/main" id="{008F1EF2-9085-5740-A745-34A95B5C58F0}"/>
              </a:ext>
            </a:extLst>
          </p:cNvPr>
          <p:cNvSpPr txBox="1"/>
          <p:nvPr/>
        </p:nvSpPr>
        <p:spPr>
          <a:xfrm>
            <a:off x="7970519" y="4232275"/>
            <a:ext cx="1661161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Samples:</a:t>
            </a:r>
          </a:p>
        </p:txBody>
      </p:sp>
      <p:sp>
        <p:nvSpPr>
          <p:cNvPr id="80" name="TextBox 40">
            <a:extLst>
              <a:ext uri="{FF2B5EF4-FFF2-40B4-BE49-F238E27FC236}">
                <a16:creationId xmlns:a16="http://schemas.microsoft.com/office/drawing/2014/main" id="{E8552C49-9A32-0140-9004-D7BD07B60B12}"/>
              </a:ext>
            </a:extLst>
          </p:cNvPr>
          <p:cNvSpPr txBox="1"/>
          <p:nvPr/>
        </p:nvSpPr>
        <p:spPr>
          <a:xfrm>
            <a:off x="8275319" y="4689475"/>
            <a:ext cx="1889761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+c, -s, +r, +w</a:t>
            </a:r>
          </a:p>
        </p:txBody>
      </p:sp>
      <p:sp>
        <p:nvSpPr>
          <p:cNvPr id="81" name="TextBox 41">
            <a:extLst>
              <a:ext uri="{FF2B5EF4-FFF2-40B4-BE49-F238E27FC236}">
                <a16:creationId xmlns:a16="http://schemas.microsoft.com/office/drawing/2014/main" id="{EA607569-1D2E-D84A-A3BA-46EA65C315B7}"/>
              </a:ext>
            </a:extLst>
          </p:cNvPr>
          <p:cNvSpPr txBox="1"/>
          <p:nvPr/>
        </p:nvSpPr>
        <p:spPr>
          <a:xfrm>
            <a:off x="8351519" y="5005387"/>
            <a:ext cx="188976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-c, +s, -r, +w</a:t>
            </a:r>
          </a:p>
        </p:txBody>
      </p:sp>
      <p:sp>
        <p:nvSpPr>
          <p:cNvPr id="82" name="TextBox 42">
            <a:extLst>
              <a:ext uri="{FF2B5EF4-FFF2-40B4-BE49-F238E27FC236}">
                <a16:creationId xmlns:a16="http://schemas.microsoft.com/office/drawing/2014/main" id="{E660BFA0-667A-5C42-992A-AA713D4B341C}"/>
              </a:ext>
            </a:extLst>
          </p:cNvPr>
          <p:cNvSpPr txBox="1"/>
          <p:nvPr/>
        </p:nvSpPr>
        <p:spPr>
          <a:xfrm>
            <a:off x="8351519" y="5386387"/>
            <a:ext cx="188976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197725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 advAuto="0"/>
      <p:bldP spid="40" grpId="0" animBg="1" advAuto="0"/>
      <p:bldP spid="57" grpId="0" animBg="1" advAuto="0"/>
      <p:bldP spid="60" grpId="0" animBg="1" advAuto="0"/>
      <p:bldP spid="63" grpId="0" animBg="1" advAuto="0"/>
      <p:bldP spid="66" grpId="0" animBg="1" advAuto="0"/>
      <p:bldP spid="69" grpId="0" animBg="1" advAuto="0"/>
      <p:bldP spid="74" grpId="0" animBg="1" advAuto="0"/>
      <p:bldP spid="80" grpId="0" animBg="1" advAuto="0"/>
      <p:bldP spid="81" grpId="0" animBg="1" advAuto="0"/>
      <p:bldP spid="82" grpId="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Text Box 4"/>
          <p:cNvSpPr txBox="1">
            <a:spLocks noChangeArrowheads="1"/>
          </p:cNvSpPr>
          <p:nvPr/>
        </p:nvSpPr>
        <p:spPr bwMode="auto">
          <a:xfrm>
            <a:off x="7315200" y="3429000"/>
            <a:ext cx="289560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lvl="1" eaLnBrk="1" hangingPunct="1">
              <a:buFont typeface="Wingdings" pitchFamily="2" charset="2"/>
              <a:buNone/>
            </a:pPr>
            <a:r>
              <a:rPr lang="en-US" sz="2000" dirty="0">
                <a:latin typeface="Calibri"/>
                <a:cs typeface="Calibri"/>
              </a:rPr>
              <a:t>	+c, </a:t>
            </a:r>
            <a:r>
              <a:rPr lang="en-US" sz="2000" dirty="0">
                <a:latin typeface="Calibri"/>
                <a:cs typeface="Calibri"/>
                <a:sym typeface="Symbol" pitchFamily="18" charset="2"/>
              </a:rPr>
              <a:t>-</a:t>
            </a:r>
            <a:r>
              <a:rPr lang="en-US" sz="2000" dirty="0">
                <a:latin typeface="Calibri"/>
                <a:cs typeface="Calibri"/>
              </a:rPr>
              <a:t>s, +r, +w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 dirty="0">
                <a:latin typeface="Calibri"/>
                <a:cs typeface="Calibri"/>
              </a:rPr>
              <a:t>	+c, +s, +r, +w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 dirty="0">
                <a:latin typeface="Calibri"/>
                <a:cs typeface="Calibri"/>
                <a:sym typeface="Symbol" pitchFamily="18" charset="2"/>
              </a:rPr>
              <a:t>	-</a:t>
            </a:r>
            <a:r>
              <a:rPr lang="en-US" sz="2000" dirty="0">
                <a:latin typeface="Calibri"/>
                <a:cs typeface="Calibri"/>
              </a:rPr>
              <a:t>c, +s, +r,  </a:t>
            </a:r>
            <a:r>
              <a:rPr lang="en-US" sz="2000" dirty="0">
                <a:latin typeface="Calibri"/>
                <a:cs typeface="Calibri"/>
                <a:sym typeface="Symbol" pitchFamily="18" charset="2"/>
              </a:rPr>
              <a:t>-</a:t>
            </a:r>
            <a:r>
              <a:rPr lang="en-US" sz="2000" dirty="0">
                <a:latin typeface="Calibri"/>
                <a:cs typeface="Calibri"/>
              </a:rPr>
              <a:t>w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 dirty="0">
                <a:latin typeface="Calibri"/>
                <a:cs typeface="Calibri"/>
              </a:rPr>
              <a:t>	+c, </a:t>
            </a:r>
            <a:r>
              <a:rPr lang="en-US" sz="2000" dirty="0">
                <a:latin typeface="Calibri"/>
                <a:cs typeface="Calibri"/>
                <a:sym typeface="Symbol" pitchFamily="18" charset="2"/>
              </a:rPr>
              <a:t>-</a:t>
            </a:r>
            <a:r>
              <a:rPr lang="en-US" sz="2000" dirty="0">
                <a:latin typeface="Calibri"/>
                <a:cs typeface="Calibri"/>
              </a:rPr>
              <a:t>s, +r, +w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 dirty="0">
                <a:latin typeface="Calibri"/>
                <a:cs typeface="Calibri"/>
                <a:sym typeface="Symbol" pitchFamily="18" charset="2"/>
              </a:rPr>
              <a:t>	-</a:t>
            </a:r>
            <a:r>
              <a:rPr lang="en-US" sz="2000" dirty="0">
                <a:latin typeface="Calibri"/>
                <a:cs typeface="Calibri"/>
              </a:rPr>
              <a:t>c,  -s,  </a:t>
            </a:r>
            <a:r>
              <a:rPr lang="en-US" sz="2000" dirty="0">
                <a:latin typeface="Calibri"/>
                <a:cs typeface="Calibri"/>
                <a:sym typeface="Symbol" pitchFamily="18" charset="2"/>
              </a:rPr>
              <a:t>-</a:t>
            </a:r>
            <a:r>
              <a:rPr lang="en-US" sz="2000" dirty="0">
                <a:latin typeface="Calibri"/>
                <a:cs typeface="Calibri"/>
              </a:rPr>
              <a:t>r, +w</a:t>
            </a:r>
          </a:p>
        </p:txBody>
      </p:sp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ＭＳ Ｐゴシック" pitchFamily="34" charset="-128"/>
              </a:rPr>
              <a:t>Recap: Bayesian Inference (Sampling - Rejection)</a:t>
            </a:r>
            <a:endParaRPr lang="en-US" sz="4000" dirty="0">
              <a:latin typeface="Calibri"/>
              <a:ea typeface="ＭＳ Ｐゴシック" pitchFamily="34" charset="-128"/>
              <a:cs typeface="Calibri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8001000" y="1828800"/>
            <a:ext cx="1652499" cy="1447799"/>
            <a:chOff x="7416868" y="3352800"/>
            <a:chExt cx="2870132" cy="2514600"/>
          </a:xfrm>
        </p:grpSpPr>
        <p:sp>
          <p:nvSpPr>
            <p:cNvPr id="19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20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21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22" name="AutoShape 6"/>
            <p:cNvCxnSpPr>
              <a:cxnSpLocks noChangeShapeType="1"/>
              <a:stCxn id="20" idx="3"/>
              <a:endCxn id="21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" name="AutoShape 6"/>
            <p:cNvCxnSpPr>
              <a:cxnSpLocks noChangeShapeType="1"/>
              <a:stCxn id="19" idx="5"/>
              <a:endCxn id="21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4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25" name="AutoShape 6"/>
            <p:cNvCxnSpPr>
              <a:cxnSpLocks noChangeShapeType="1"/>
              <a:stCxn id="24" idx="5"/>
              <a:endCxn id="20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6" name="AutoShape 6"/>
            <p:cNvCxnSpPr>
              <a:cxnSpLocks noChangeShapeType="1"/>
              <a:stCxn id="24" idx="3"/>
              <a:endCxn id="19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07C17-D77D-D044-A5F9-0A9427894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P(C|+s)</a:t>
            </a:r>
          </a:p>
        </p:txBody>
      </p:sp>
    </p:spTree>
    <p:extLst>
      <p:ext uri="{BB962C8B-B14F-4D97-AF65-F5344CB8AC3E}">
        <p14:creationId xmlns:p14="http://schemas.microsoft.com/office/powerpoint/2010/main" val="2461954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Text Box 4"/>
          <p:cNvSpPr txBox="1">
            <a:spLocks noChangeArrowheads="1"/>
          </p:cNvSpPr>
          <p:nvPr/>
        </p:nvSpPr>
        <p:spPr bwMode="auto">
          <a:xfrm>
            <a:off x="7315200" y="3429000"/>
            <a:ext cx="289560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lvl="1" eaLnBrk="1" hangingPunct="1">
              <a:buFont typeface="Wingdings" pitchFamily="2" charset="2"/>
              <a:buNone/>
            </a:pPr>
            <a:r>
              <a:rPr lang="en-US" sz="2000" dirty="0">
                <a:latin typeface="Calibri"/>
                <a:cs typeface="Calibri"/>
              </a:rPr>
              <a:t>	+c, </a:t>
            </a:r>
            <a:r>
              <a:rPr lang="en-US" sz="2000" dirty="0">
                <a:latin typeface="Calibri"/>
                <a:cs typeface="Calibri"/>
                <a:sym typeface="Symbol" pitchFamily="18" charset="2"/>
              </a:rPr>
              <a:t>-</a:t>
            </a:r>
            <a:r>
              <a:rPr lang="en-US" sz="2000" dirty="0">
                <a:latin typeface="Calibri"/>
                <a:cs typeface="Calibri"/>
              </a:rPr>
              <a:t>s, 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 dirty="0">
                <a:latin typeface="Calibri"/>
                <a:cs typeface="Calibri"/>
              </a:rPr>
              <a:t>	+c, +s, +r, +w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 dirty="0">
                <a:latin typeface="Calibri"/>
                <a:cs typeface="Calibri"/>
                <a:sym typeface="Symbol" pitchFamily="18" charset="2"/>
              </a:rPr>
              <a:t>	-</a:t>
            </a:r>
            <a:r>
              <a:rPr lang="en-US" sz="2000" dirty="0">
                <a:latin typeface="Calibri"/>
                <a:cs typeface="Calibri"/>
              </a:rPr>
              <a:t>c, +s, +r,  </a:t>
            </a:r>
            <a:r>
              <a:rPr lang="en-US" sz="2000" dirty="0">
                <a:latin typeface="Calibri"/>
                <a:cs typeface="Calibri"/>
                <a:sym typeface="Symbol" pitchFamily="18" charset="2"/>
              </a:rPr>
              <a:t>-</a:t>
            </a:r>
            <a:r>
              <a:rPr lang="en-US" sz="2000" dirty="0">
                <a:latin typeface="Calibri"/>
                <a:cs typeface="Calibri"/>
              </a:rPr>
              <a:t>w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 dirty="0">
                <a:latin typeface="Calibri"/>
                <a:cs typeface="Calibri"/>
              </a:rPr>
              <a:t>	+c, </a:t>
            </a:r>
            <a:r>
              <a:rPr lang="en-US" sz="2000" dirty="0">
                <a:latin typeface="Calibri"/>
                <a:cs typeface="Calibri"/>
                <a:sym typeface="Symbol" pitchFamily="18" charset="2"/>
              </a:rPr>
              <a:t>-</a:t>
            </a:r>
            <a:r>
              <a:rPr lang="en-US" sz="2000" dirty="0">
                <a:latin typeface="Calibri"/>
                <a:cs typeface="Calibri"/>
              </a:rPr>
              <a:t>s, 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 dirty="0">
                <a:latin typeface="Calibri"/>
                <a:cs typeface="Calibri"/>
                <a:sym typeface="Symbol" pitchFamily="18" charset="2"/>
              </a:rPr>
              <a:t>	-</a:t>
            </a:r>
            <a:r>
              <a:rPr lang="en-US" sz="2000" dirty="0">
                <a:latin typeface="Calibri"/>
                <a:cs typeface="Calibri"/>
              </a:rPr>
              <a:t>c,  -s, </a:t>
            </a:r>
          </a:p>
        </p:txBody>
      </p:sp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ＭＳ Ｐゴシック" pitchFamily="34" charset="-128"/>
              </a:rPr>
              <a:t>Recap: Bayesian Inference (Sampling - Rejection)</a:t>
            </a:r>
            <a:endParaRPr lang="en-US" sz="4000" dirty="0">
              <a:latin typeface="Calibri"/>
              <a:ea typeface="ＭＳ Ｐゴシック" pitchFamily="34" charset="-128"/>
              <a:cs typeface="Calibri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8001000" y="1828800"/>
            <a:ext cx="1652499" cy="1447799"/>
            <a:chOff x="7416868" y="3352800"/>
            <a:chExt cx="2870132" cy="2514600"/>
          </a:xfrm>
        </p:grpSpPr>
        <p:sp>
          <p:nvSpPr>
            <p:cNvPr id="19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20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21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22" name="AutoShape 6"/>
            <p:cNvCxnSpPr>
              <a:cxnSpLocks noChangeShapeType="1"/>
              <a:stCxn id="20" idx="3"/>
              <a:endCxn id="21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" name="AutoShape 6"/>
            <p:cNvCxnSpPr>
              <a:cxnSpLocks noChangeShapeType="1"/>
              <a:stCxn id="19" idx="5"/>
              <a:endCxn id="21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4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25" name="AutoShape 6"/>
            <p:cNvCxnSpPr>
              <a:cxnSpLocks noChangeShapeType="1"/>
              <a:stCxn id="24" idx="5"/>
              <a:endCxn id="20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6" name="AutoShape 6"/>
            <p:cNvCxnSpPr>
              <a:cxnSpLocks noChangeShapeType="1"/>
              <a:stCxn id="24" idx="3"/>
              <a:endCxn id="19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cxnSp>
        <p:nvCxnSpPr>
          <p:cNvPr id="3" name="Straight Connector 2"/>
          <p:cNvCxnSpPr/>
          <p:nvPr/>
        </p:nvCxnSpPr>
        <p:spPr>
          <a:xfrm>
            <a:off x="8153400" y="3657600"/>
            <a:ext cx="12192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153400" y="4572000"/>
            <a:ext cx="12192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153400" y="4876800"/>
            <a:ext cx="12192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4B83C8-F279-C845-84DC-9D1E4DE67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P(C|+s)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29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2"/>
          <p:cNvSpPr>
            <a:spLocks noChangeArrowheads="1"/>
          </p:cNvSpPr>
          <p:nvPr/>
        </p:nvSpPr>
        <p:spPr bwMode="auto">
          <a:xfrm>
            <a:off x="5486400" y="1600200"/>
            <a:ext cx="1143000" cy="533400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Rectangle 25"/>
          <p:cNvSpPr>
            <a:spLocks noChangeArrowheads="1"/>
          </p:cNvSpPr>
          <p:nvPr/>
        </p:nvSpPr>
        <p:spPr bwMode="auto">
          <a:xfrm>
            <a:off x="2438400" y="4572000"/>
            <a:ext cx="2438400" cy="533400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60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ＭＳ Ｐゴシック" pitchFamily="34" charset="-128"/>
              </a:rPr>
              <a:t>Recap: Bayesian Inference (Sampling - Likelihood)</a:t>
            </a:r>
          </a:p>
        </p:txBody>
      </p:sp>
      <p:sp>
        <p:nvSpPr>
          <p:cNvPr id="1132566" name="Rectangle 22"/>
          <p:cNvSpPr>
            <a:spLocks noChangeArrowheads="1"/>
          </p:cNvSpPr>
          <p:nvPr/>
        </p:nvSpPr>
        <p:spPr bwMode="auto">
          <a:xfrm>
            <a:off x="2438400" y="2814638"/>
            <a:ext cx="1371600" cy="533400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3495" name="Picture 2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295400"/>
            <a:ext cx="754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6" name="Picture 2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613" y="2438400"/>
            <a:ext cx="10572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5486400" y="1620838"/>
          <a:ext cx="1143000" cy="506694"/>
        </p:xfrm>
        <a:graphic>
          <a:graphicData uri="http://schemas.openxmlformats.org/drawingml/2006/table">
            <a:tbl>
              <a:tblPr/>
              <a:tblGrid>
                <a:gridCol w="57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+c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-c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2514600" y="2836863"/>
          <a:ext cx="1295400" cy="1013388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1" name="Rectangle 22"/>
          <p:cNvSpPr>
            <a:spLocks noChangeArrowheads="1"/>
          </p:cNvSpPr>
          <p:nvPr/>
        </p:nvSpPr>
        <p:spPr bwMode="auto">
          <a:xfrm>
            <a:off x="8153400" y="2814638"/>
            <a:ext cx="1371600" cy="538162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3529" name="Picture 3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738" y="2438400"/>
            <a:ext cx="10890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8229600" y="2836863"/>
          <a:ext cx="1295400" cy="1013388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3550" name="Picture 36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191000"/>
            <a:ext cx="15494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2438400" y="4602163"/>
          <a:ext cx="2438400" cy="202724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405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+s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0.01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05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-s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0.01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3588" name="TextBox 39"/>
          <p:cNvSpPr txBox="1">
            <a:spLocks noChangeArrowheads="1"/>
          </p:cNvSpPr>
          <p:nvPr/>
        </p:nvSpPr>
        <p:spPr bwMode="auto">
          <a:xfrm>
            <a:off x="7696200" y="4343400"/>
            <a:ext cx="1752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 pitchFamily="34" charset="0"/>
                <a:cs typeface="Calibri" pitchFamily="34" charset="0"/>
              </a:rPr>
              <a:t>Samples:</a:t>
            </a:r>
          </a:p>
        </p:txBody>
      </p:sp>
      <p:sp>
        <p:nvSpPr>
          <p:cNvPr id="63589" name="TextBox 40"/>
          <p:cNvSpPr txBox="1">
            <a:spLocks noChangeArrowheads="1"/>
          </p:cNvSpPr>
          <p:nvPr/>
        </p:nvSpPr>
        <p:spPr bwMode="auto">
          <a:xfrm>
            <a:off x="8001000" y="4800600"/>
            <a:ext cx="1981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 pitchFamily="34" charset="0"/>
                <a:cs typeface="Calibri" pitchFamily="34" charset="0"/>
              </a:rPr>
              <a:t>+c, +s, +r, +w</a:t>
            </a:r>
          </a:p>
        </p:txBody>
      </p:sp>
      <p:sp>
        <p:nvSpPr>
          <p:cNvPr id="63590" name="TextBox 42"/>
          <p:cNvSpPr txBox="1">
            <a:spLocks noChangeArrowheads="1"/>
          </p:cNvSpPr>
          <p:nvPr/>
        </p:nvSpPr>
        <p:spPr bwMode="auto">
          <a:xfrm>
            <a:off x="8077200" y="5105400"/>
            <a:ext cx="1981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 pitchFamily="34" charset="0"/>
                <a:cs typeface="Calibri" pitchFamily="34" charset="0"/>
              </a:rPr>
              <a:t>…</a:t>
            </a:r>
          </a:p>
        </p:txBody>
      </p:sp>
      <p:sp>
        <p:nvSpPr>
          <p:cNvPr id="63591" name="Oval 4"/>
          <p:cNvSpPr>
            <a:spLocks noChangeArrowheads="1"/>
          </p:cNvSpPr>
          <p:nvPr/>
        </p:nvSpPr>
        <p:spPr bwMode="auto">
          <a:xfrm>
            <a:off x="5410200" y="23971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Cloudy</a:t>
            </a:r>
          </a:p>
        </p:txBody>
      </p:sp>
      <p:sp>
        <p:nvSpPr>
          <p:cNvPr id="63592" name="Oval 5"/>
          <p:cNvSpPr>
            <a:spLocks noChangeArrowheads="1"/>
          </p:cNvSpPr>
          <p:nvPr/>
        </p:nvSpPr>
        <p:spPr bwMode="auto">
          <a:xfrm>
            <a:off x="4038600" y="33655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Sprinkler</a:t>
            </a:r>
          </a:p>
        </p:txBody>
      </p:sp>
      <p:sp>
        <p:nvSpPr>
          <p:cNvPr id="63593" name="Oval 6"/>
          <p:cNvSpPr>
            <a:spLocks noChangeArrowheads="1"/>
          </p:cNvSpPr>
          <p:nvPr/>
        </p:nvSpPr>
        <p:spPr bwMode="auto">
          <a:xfrm>
            <a:off x="6778625" y="33877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Rain</a:t>
            </a:r>
          </a:p>
        </p:txBody>
      </p:sp>
      <p:sp>
        <p:nvSpPr>
          <p:cNvPr id="63594" name="Oval 7"/>
          <p:cNvSpPr>
            <a:spLocks noChangeArrowheads="1"/>
          </p:cNvSpPr>
          <p:nvPr/>
        </p:nvSpPr>
        <p:spPr bwMode="auto">
          <a:xfrm>
            <a:off x="5407025" y="43783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WetGrass</a:t>
            </a:r>
          </a:p>
        </p:txBody>
      </p:sp>
      <p:cxnSp>
        <p:nvCxnSpPr>
          <p:cNvPr id="63595" name="AutoShape 8"/>
          <p:cNvCxnSpPr>
            <a:cxnSpLocks noChangeShapeType="1"/>
            <a:stCxn id="51" idx="5"/>
            <a:endCxn id="63593" idx="1"/>
          </p:cNvCxnSpPr>
          <p:nvPr/>
        </p:nvCxnSpPr>
        <p:spPr bwMode="auto">
          <a:xfrm>
            <a:off x="6453188" y="2901950"/>
            <a:ext cx="504825" cy="5556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3596" name="AutoShape 9"/>
          <p:cNvCxnSpPr>
            <a:cxnSpLocks noChangeShapeType="1"/>
            <a:stCxn id="63591" idx="3"/>
            <a:endCxn id="63592" idx="7"/>
          </p:cNvCxnSpPr>
          <p:nvPr/>
        </p:nvCxnSpPr>
        <p:spPr bwMode="auto">
          <a:xfrm flipH="1">
            <a:off x="5081588" y="2901950"/>
            <a:ext cx="508000" cy="5334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3597" name="AutoShape 10"/>
          <p:cNvCxnSpPr>
            <a:cxnSpLocks noChangeShapeType="1"/>
            <a:stCxn id="63592" idx="5"/>
            <a:endCxn id="63594" idx="1"/>
          </p:cNvCxnSpPr>
          <p:nvPr/>
        </p:nvCxnSpPr>
        <p:spPr bwMode="auto">
          <a:xfrm>
            <a:off x="5081588" y="3870325"/>
            <a:ext cx="504825" cy="5778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3598" name="AutoShape 11"/>
          <p:cNvCxnSpPr>
            <a:cxnSpLocks noChangeShapeType="1"/>
            <a:stCxn id="63593" idx="3"/>
            <a:endCxn id="63594" idx="7"/>
          </p:cNvCxnSpPr>
          <p:nvPr/>
        </p:nvCxnSpPr>
        <p:spPr bwMode="auto">
          <a:xfrm flipH="1">
            <a:off x="6450013" y="3892550"/>
            <a:ext cx="508000" cy="5556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1" name="Oval 16"/>
          <p:cNvSpPr>
            <a:spLocks noChangeArrowheads="1"/>
          </p:cNvSpPr>
          <p:nvPr/>
        </p:nvSpPr>
        <p:spPr bwMode="auto">
          <a:xfrm>
            <a:off x="5410200" y="2397125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Cloudy</a:t>
            </a:r>
          </a:p>
        </p:txBody>
      </p:sp>
      <p:sp>
        <p:nvSpPr>
          <p:cNvPr id="63600" name="Oval 17"/>
          <p:cNvSpPr>
            <a:spLocks noChangeArrowheads="1"/>
          </p:cNvSpPr>
          <p:nvPr/>
        </p:nvSpPr>
        <p:spPr bwMode="auto">
          <a:xfrm>
            <a:off x="4038600" y="3365500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Sprinkler</a:t>
            </a:r>
          </a:p>
        </p:txBody>
      </p:sp>
      <p:sp>
        <p:nvSpPr>
          <p:cNvPr id="53" name="Oval 18"/>
          <p:cNvSpPr>
            <a:spLocks noChangeArrowheads="1"/>
          </p:cNvSpPr>
          <p:nvPr/>
        </p:nvSpPr>
        <p:spPr bwMode="auto">
          <a:xfrm>
            <a:off x="6778625" y="3387725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Rain</a:t>
            </a:r>
          </a:p>
        </p:txBody>
      </p:sp>
      <p:sp>
        <p:nvSpPr>
          <p:cNvPr id="63602" name="Oval 19"/>
          <p:cNvSpPr>
            <a:spLocks noChangeArrowheads="1"/>
          </p:cNvSpPr>
          <p:nvPr/>
        </p:nvSpPr>
        <p:spPr bwMode="auto">
          <a:xfrm>
            <a:off x="5410200" y="4378325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WetGrass</a:t>
            </a:r>
          </a:p>
        </p:txBody>
      </p:sp>
      <p:sp>
        <p:nvSpPr>
          <p:cNvPr id="63603" name="Line 23"/>
          <p:cNvSpPr>
            <a:spLocks noChangeShapeType="1"/>
          </p:cNvSpPr>
          <p:nvPr/>
        </p:nvSpPr>
        <p:spPr bwMode="auto">
          <a:xfrm flipV="1">
            <a:off x="5562600" y="4419600"/>
            <a:ext cx="6096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3604" name="Line 24"/>
          <p:cNvSpPr>
            <a:spLocks noChangeShapeType="1"/>
          </p:cNvSpPr>
          <p:nvPr/>
        </p:nvSpPr>
        <p:spPr bwMode="auto">
          <a:xfrm flipV="1">
            <a:off x="5943600" y="4495800"/>
            <a:ext cx="5334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3605" name="Line 25"/>
          <p:cNvSpPr>
            <a:spLocks noChangeShapeType="1"/>
          </p:cNvSpPr>
          <p:nvPr/>
        </p:nvSpPr>
        <p:spPr bwMode="auto">
          <a:xfrm flipV="1">
            <a:off x="4114800" y="3352800"/>
            <a:ext cx="6096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3606" name="Line 26"/>
          <p:cNvSpPr>
            <a:spLocks noChangeShapeType="1"/>
          </p:cNvSpPr>
          <p:nvPr/>
        </p:nvSpPr>
        <p:spPr bwMode="auto">
          <a:xfrm flipV="1">
            <a:off x="4495800" y="3429000"/>
            <a:ext cx="5334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3607" name="Picture 28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5969000"/>
            <a:ext cx="1044575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30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5969000"/>
            <a:ext cx="582612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32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5943600"/>
            <a:ext cx="758825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730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8" grpId="0" animBg="1"/>
      <p:bldP spid="1132566" grpId="0" animBg="1"/>
      <p:bldP spid="31" grpId="0" animBg="1"/>
      <p:bldP spid="51" grpId="0" animBg="1"/>
      <p:bldP spid="5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ontent Placeholder 2"/>
          <p:cNvSpPr txBox="1">
            <a:spLocks/>
          </p:cNvSpPr>
          <p:nvPr/>
        </p:nvSpPr>
        <p:spPr bwMode="auto">
          <a:xfrm>
            <a:off x="5486400" y="1371600"/>
            <a:ext cx="65278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>
                <a:ea typeface="ＭＳ Ｐゴシック" pitchFamily="34" charset="-128"/>
              </a:rPr>
              <a:t>Step 2: Initialize other variables 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Randomly</a:t>
            </a:r>
          </a:p>
        </p:txBody>
      </p:sp>
      <p:sp>
        <p:nvSpPr>
          <p:cNvPr id="675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Recap: Bayesian Inference (Sampling – Gibbs)</a:t>
            </a:r>
          </a:p>
        </p:txBody>
      </p:sp>
      <p:sp>
        <p:nvSpPr>
          <p:cNvPr id="67586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6527800" cy="4729164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Step 1: Fix evidence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R = +r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pPr lvl="4"/>
            <a:endParaRPr lang="en-US" sz="1200" dirty="0">
              <a:ea typeface="ＭＳ Ｐゴシック" pitchFamily="34" charset="-128"/>
            </a:endParaRPr>
          </a:p>
          <a:p>
            <a:pPr lvl="4"/>
            <a:endParaRPr lang="en-US" sz="12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Steps 3: Repeat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Choose a non-evidence variable X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Resample X from P( X | all other variables)</a:t>
            </a:r>
            <a:endParaRPr lang="en-US" sz="1400" dirty="0">
              <a:ea typeface="ＭＳ Ｐゴシック" pitchFamily="34" charset="-128"/>
            </a:endParaRPr>
          </a:p>
          <a:p>
            <a:pPr lvl="1"/>
            <a:endParaRPr lang="en-US" sz="2000" dirty="0">
              <a:ea typeface="ＭＳ Ｐゴシック" pitchFamily="34" charset="-128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3505200" y="1524000"/>
            <a:ext cx="1652499" cy="1447799"/>
            <a:chOff x="7416868" y="3352800"/>
            <a:chExt cx="2870132" cy="2514600"/>
          </a:xfrm>
        </p:grpSpPr>
        <p:sp>
          <p:nvSpPr>
            <p:cNvPr id="17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18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+r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19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20" name="AutoShape 6"/>
            <p:cNvCxnSpPr>
              <a:cxnSpLocks noChangeShapeType="1"/>
              <a:stCxn id="18" idx="3"/>
              <a:endCxn id="19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1" name="AutoShape 6"/>
            <p:cNvCxnSpPr>
              <a:cxnSpLocks noChangeShapeType="1"/>
              <a:stCxn id="17" idx="5"/>
              <a:endCxn id="19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2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23" name="AutoShape 6"/>
            <p:cNvCxnSpPr>
              <a:cxnSpLocks noChangeShapeType="1"/>
              <a:stCxn id="22" idx="5"/>
              <a:endCxn id="18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6" name="AutoShape 6"/>
            <p:cNvCxnSpPr>
              <a:cxnSpLocks noChangeShapeType="1"/>
              <a:stCxn id="22" idx="3"/>
              <a:endCxn id="17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40" name="Group 39"/>
          <p:cNvGrpSpPr/>
          <p:nvPr/>
        </p:nvGrpSpPr>
        <p:grpSpPr>
          <a:xfrm>
            <a:off x="10134600" y="1524000"/>
            <a:ext cx="1652499" cy="1447799"/>
            <a:chOff x="7416868" y="3352800"/>
            <a:chExt cx="2870132" cy="2514600"/>
          </a:xfrm>
        </p:grpSpPr>
        <p:sp>
          <p:nvSpPr>
            <p:cNvPr id="41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42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+r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43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44" name="AutoShape 6"/>
            <p:cNvCxnSpPr>
              <a:cxnSpLocks noChangeShapeType="1"/>
              <a:stCxn id="42" idx="3"/>
              <a:endCxn id="43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5" name="AutoShape 6"/>
            <p:cNvCxnSpPr>
              <a:cxnSpLocks noChangeShapeType="1"/>
              <a:stCxn id="41" idx="5"/>
              <a:endCxn id="43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46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47" name="AutoShape 6"/>
            <p:cNvCxnSpPr>
              <a:cxnSpLocks noChangeShapeType="1"/>
              <a:stCxn id="46" idx="5"/>
              <a:endCxn id="42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8" name="AutoShape 6"/>
            <p:cNvCxnSpPr>
              <a:cxnSpLocks noChangeShapeType="1"/>
              <a:stCxn id="46" idx="3"/>
              <a:endCxn id="41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50" name="Group 49"/>
          <p:cNvGrpSpPr/>
          <p:nvPr/>
        </p:nvGrpSpPr>
        <p:grpSpPr>
          <a:xfrm>
            <a:off x="304800" y="4343400"/>
            <a:ext cx="1142999" cy="1001412"/>
            <a:chOff x="7416868" y="3352800"/>
            <a:chExt cx="2870132" cy="2514600"/>
          </a:xfrm>
        </p:grpSpPr>
        <p:sp>
          <p:nvSpPr>
            <p:cNvPr id="51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52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+r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53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54" name="AutoShape 6"/>
            <p:cNvCxnSpPr>
              <a:cxnSpLocks noChangeShapeType="1"/>
              <a:stCxn id="52" idx="3"/>
              <a:endCxn id="53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5" name="AutoShape 6"/>
            <p:cNvCxnSpPr>
              <a:cxnSpLocks noChangeShapeType="1"/>
              <a:stCxn id="51" idx="5"/>
              <a:endCxn id="53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56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57" name="AutoShape 6"/>
            <p:cNvCxnSpPr>
              <a:cxnSpLocks noChangeShapeType="1"/>
              <a:stCxn id="56" idx="5"/>
              <a:endCxn id="52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8" name="AutoShape 6"/>
            <p:cNvCxnSpPr>
              <a:cxnSpLocks noChangeShapeType="1"/>
              <a:stCxn id="56" idx="3"/>
              <a:endCxn id="51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59" name="Group 58"/>
          <p:cNvGrpSpPr/>
          <p:nvPr/>
        </p:nvGrpSpPr>
        <p:grpSpPr>
          <a:xfrm>
            <a:off x="2286001" y="4343400"/>
            <a:ext cx="1142999" cy="1001412"/>
            <a:chOff x="7416868" y="3352800"/>
            <a:chExt cx="2870132" cy="2514600"/>
          </a:xfrm>
        </p:grpSpPr>
        <p:sp>
          <p:nvSpPr>
            <p:cNvPr id="60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61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+r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62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63" name="AutoShape 6"/>
            <p:cNvCxnSpPr>
              <a:cxnSpLocks noChangeShapeType="1"/>
              <a:stCxn id="61" idx="3"/>
              <a:endCxn id="62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4" name="AutoShape 6"/>
            <p:cNvCxnSpPr>
              <a:cxnSpLocks noChangeShapeType="1"/>
              <a:stCxn id="60" idx="5"/>
              <a:endCxn id="62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65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66" name="AutoShape 6"/>
            <p:cNvCxnSpPr>
              <a:cxnSpLocks noChangeShapeType="1"/>
              <a:stCxn id="65" idx="5"/>
              <a:endCxn id="61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7" name="AutoShape 6"/>
            <p:cNvCxnSpPr>
              <a:cxnSpLocks noChangeShapeType="1"/>
              <a:stCxn id="65" idx="3"/>
              <a:endCxn id="60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cxnSp>
        <p:nvCxnSpPr>
          <p:cNvPr id="67595" name="Straight Arrow Connector 67594"/>
          <p:cNvCxnSpPr/>
          <p:nvPr/>
        </p:nvCxnSpPr>
        <p:spPr>
          <a:xfrm>
            <a:off x="1676400" y="4836480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3657600" y="4836480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4191000" y="4343400"/>
            <a:ext cx="1142999" cy="1001412"/>
            <a:chOff x="7416868" y="3352800"/>
            <a:chExt cx="2870132" cy="2514600"/>
          </a:xfrm>
        </p:grpSpPr>
        <p:sp>
          <p:nvSpPr>
            <p:cNvPr id="75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76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+r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77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78" name="AutoShape 6"/>
            <p:cNvCxnSpPr>
              <a:cxnSpLocks noChangeShapeType="1"/>
              <a:stCxn id="76" idx="3"/>
              <a:endCxn id="77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9" name="AutoShape 6"/>
            <p:cNvCxnSpPr>
              <a:cxnSpLocks noChangeShapeType="1"/>
              <a:stCxn id="75" idx="5"/>
              <a:endCxn id="77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80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81" name="AutoShape 6"/>
            <p:cNvCxnSpPr>
              <a:cxnSpLocks noChangeShapeType="1"/>
              <a:stCxn id="80" idx="5"/>
              <a:endCxn id="76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82" name="AutoShape 6"/>
            <p:cNvCxnSpPr>
              <a:cxnSpLocks noChangeShapeType="1"/>
              <a:stCxn id="80" idx="3"/>
              <a:endCxn id="75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83" name="Group 82"/>
          <p:cNvGrpSpPr/>
          <p:nvPr/>
        </p:nvGrpSpPr>
        <p:grpSpPr>
          <a:xfrm>
            <a:off x="6172201" y="4343400"/>
            <a:ext cx="1142999" cy="1001412"/>
            <a:chOff x="7416868" y="3352800"/>
            <a:chExt cx="2870132" cy="2514600"/>
          </a:xfrm>
        </p:grpSpPr>
        <p:sp>
          <p:nvSpPr>
            <p:cNvPr id="84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85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+r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86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87" name="AutoShape 6"/>
            <p:cNvCxnSpPr>
              <a:cxnSpLocks noChangeShapeType="1"/>
              <a:stCxn id="85" idx="3"/>
              <a:endCxn id="86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88" name="AutoShape 6"/>
            <p:cNvCxnSpPr>
              <a:cxnSpLocks noChangeShapeType="1"/>
              <a:stCxn id="84" idx="5"/>
              <a:endCxn id="86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89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90" name="AutoShape 6"/>
            <p:cNvCxnSpPr>
              <a:cxnSpLocks noChangeShapeType="1"/>
              <a:stCxn id="89" idx="5"/>
              <a:endCxn id="85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1" name="AutoShape 6"/>
            <p:cNvCxnSpPr>
              <a:cxnSpLocks noChangeShapeType="1"/>
              <a:stCxn id="89" idx="3"/>
              <a:endCxn id="84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cxnSp>
        <p:nvCxnSpPr>
          <p:cNvPr id="92" name="Straight Arrow Connector 91"/>
          <p:cNvCxnSpPr/>
          <p:nvPr/>
        </p:nvCxnSpPr>
        <p:spPr>
          <a:xfrm>
            <a:off x="5562600" y="4836480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7543800" y="4836480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8001000" y="4343400"/>
            <a:ext cx="1142999" cy="1001412"/>
            <a:chOff x="7416868" y="3352800"/>
            <a:chExt cx="2870132" cy="2514600"/>
          </a:xfrm>
        </p:grpSpPr>
        <p:sp>
          <p:nvSpPr>
            <p:cNvPr id="95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96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+r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97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98" name="AutoShape 6"/>
            <p:cNvCxnSpPr>
              <a:cxnSpLocks noChangeShapeType="1"/>
              <a:stCxn id="96" idx="3"/>
              <a:endCxn id="97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9" name="AutoShape 6"/>
            <p:cNvCxnSpPr>
              <a:cxnSpLocks noChangeShapeType="1"/>
              <a:stCxn id="95" idx="5"/>
              <a:endCxn id="97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00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101" name="AutoShape 6"/>
            <p:cNvCxnSpPr>
              <a:cxnSpLocks noChangeShapeType="1"/>
              <a:stCxn id="100" idx="5"/>
              <a:endCxn id="96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2" name="AutoShape 6"/>
            <p:cNvCxnSpPr>
              <a:cxnSpLocks noChangeShapeType="1"/>
              <a:stCxn id="100" idx="3"/>
              <a:endCxn id="95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103" name="Group 102"/>
          <p:cNvGrpSpPr/>
          <p:nvPr/>
        </p:nvGrpSpPr>
        <p:grpSpPr>
          <a:xfrm>
            <a:off x="9982201" y="4343400"/>
            <a:ext cx="1142999" cy="1001412"/>
            <a:chOff x="7416868" y="3352800"/>
            <a:chExt cx="2870132" cy="2514600"/>
          </a:xfrm>
        </p:grpSpPr>
        <p:sp>
          <p:nvSpPr>
            <p:cNvPr id="104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105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+r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106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107" name="AutoShape 6"/>
            <p:cNvCxnSpPr>
              <a:cxnSpLocks noChangeShapeType="1"/>
              <a:stCxn id="105" idx="3"/>
              <a:endCxn id="106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8" name="AutoShape 6"/>
            <p:cNvCxnSpPr>
              <a:cxnSpLocks noChangeShapeType="1"/>
              <a:stCxn id="104" idx="5"/>
              <a:endCxn id="106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09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110" name="AutoShape 6"/>
            <p:cNvCxnSpPr>
              <a:cxnSpLocks noChangeShapeType="1"/>
              <a:stCxn id="109" idx="5"/>
              <a:endCxn id="105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11" name="AutoShape 6"/>
            <p:cNvCxnSpPr>
              <a:cxnSpLocks noChangeShapeType="1"/>
              <a:stCxn id="109" idx="3"/>
              <a:endCxn id="104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cxnSp>
        <p:nvCxnSpPr>
          <p:cNvPr id="112" name="Straight Arrow Connector 111"/>
          <p:cNvCxnSpPr/>
          <p:nvPr/>
        </p:nvCxnSpPr>
        <p:spPr>
          <a:xfrm>
            <a:off x="9372600" y="4836480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11430000" y="4871892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7598" name="Picture 67597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486400"/>
            <a:ext cx="3454400" cy="279400"/>
          </a:xfrm>
          <a:prstGeom prst="rect">
            <a:avLst/>
          </a:prstGeom>
        </p:spPr>
      </p:pic>
      <p:pic>
        <p:nvPicPr>
          <p:cNvPr id="67600" name="Picture 6759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54500" y="5486400"/>
            <a:ext cx="3479800" cy="2794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67601" name="Picture 67600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7200" y="5486400"/>
            <a:ext cx="3479800" cy="2794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97AB17-7757-7B4A-B121-6194BC17595D}"/>
              </a:ext>
            </a:extLst>
          </p:cNvPr>
          <p:cNvSpPr/>
          <p:nvPr/>
        </p:nvSpPr>
        <p:spPr>
          <a:xfrm>
            <a:off x="257972" y="1065247"/>
            <a:ext cx="981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P(S|+r):</a:t>
            </a:r>
          </a:p>
        </p:txBody>
      </p:sp>
    </p:spTree>
    <p:extLst>
      <p:ext uri="{BB962C8B-B14F-4D97-AF65-F5344CB8AC3E}">
        <p14:creationId xmlns:p14="http://schemas.microsoft.com/office/powerpoint/2010/main" val="61546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Video of Demo Ghostbuster – No probability</a:t>
            </a:r>
          </a:p>
        </p:txBody>
      </p:sp>
      <p:pic>
        <p:nvPicPr>
          <p:cNvPr id="5" name="Ghostbusters - No probabilit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13370" y="1564569"/>
            <a:ext cx="6965260" cy="435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1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Ghostbusters with Probability</a:t>
            </a:r>
          </a:p>
        </p:txBody>
      </p:sp>
      <p:pic>
        <p:nvPicPr>
          <p:cNvPr id="5" name="Ghostbusters--with probabilit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67706" y="1143000"/>
            <a:ext cx="8256588" cy="516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4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Sample from $P(C | +s, -w, +r)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7"/>
  <p:tag name="PICTUREFILESIZE" val="811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Sample from $P(W | +s, +c, +r)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7"/>
  <p:tag name="PICTUREFILESIZE" val="808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EU}(\mathrm{leave}) = \sum_w P(w) U(\mathrm{leave},w)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44"/>
  <p:tag name="PICTUREFILESIZE" val="702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EU}(\mathrm{take}) = \sum_w P(w) U(\mathrm{take},w)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38"/>
  <p:tag name="PICTUREFILESIZE" val="765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= 0.7 \cdot 20 + 0.3 \cdot 70 = 35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05"/>
  <p:tag name="PICTUREFILESIZE" val="354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= 0.7 \cdot 100 + 0.3 \cdot 0 = 70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06"/>
  <p:tag name="PICTUREFILESIZE" val="290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MEU}(\o) = \max_a \mbox{EU}(a) = 70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21"/>
  <p:tag name="PICTUREFILESIZE" val="508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EU}(\mathrm{leave} | \mathrm{bad}) = \sum_w P(w | \mathrm{bad}) U(\mathrm{leave},w)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82"/>
  <p:tag name="PICTUREFILESIZE" val="969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EU}(\mathrm{leave} | \mathrm{bad}) = \sum_w P(w | \mathrm{bad}) U(\mathrm{leave},w)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82"/>
  <p:tag name="PICTUREFILESIZE" val="969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= 0.34 \cdot 20 + 0.66 \cdot 70 = 53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16"/>
  <p:tag name="PICTUREFILESIZE" val="404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13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= 0.34 \cdot 100 + 0.66 \cdot 0 = 34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16"/>
  <p:tag name="PICTUREFILESIZE" val="372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EU}(\mathrm{take} | \mathrm{bad}) = \sum_w P(w | \mathrm{bad}) U(\mathrm{take},w)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76"/>
  <p:tag name="PICTUREFILESIZE" val="881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MEU}(F=\mathrm{bad}) = \max_a \mbox{EU}(a | \mathrm{bad}) = 53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71"/>
  <p:tag name="PICTUREFILESIZE" val="701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MEU}(\o) = \max_a \mbox{EU}(a) = 70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21"/>
  <p:tag name="PICTUREFILESIZE" val="508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MEU}(F=\mathrm{bad}) = \max_a \mbox{EU}(a | \mathrm{bad}) = 53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71"/>
  <p:tag name="PICTUREFILESIZE" val="701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MEU}(F=\mathrm{good}) = \max_a \mbox{EU}(a | \mathrm{good}) = 95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81"/>
  <p:tag name="PICTUREFILESIZE" val="756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\mbox{VPI}(E'|e) = \left( \sum_{e'} \, P(e'|e) \mbox{MEU}(e,e') \right) - \mbox{MEU}(e)&#10;\]}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64"/>
  <p:tag name="PICTUREFILESIZE" val="5236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0.59 \cdot (95) + 0.41 \cdot (53) - 70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20"/>
  <p:tag name="PICTUREFILESIZE" val="508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77.8 - 70 = 7.8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6"/>
  <p:tag name="PICTUREFILESIZE" val="238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\mbox{VPI}(E'|e) = \mbox{MEU}(e,E') - \mbox{MEU}(e)&#10;\]}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2"/>
  <p:tag name="PICTUREFILESIZE" val="2248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S|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457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  \mbox{MEU}(e) = \max_{a} \sum_s \, P(s|e)\;U(s,a)&#10;\]}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MAGNIFICATION" val="1048"/>
  <p:tag name="ORIGWIDTH" val="318"/>
  <p:tag name="PICTUREFILESIZE" val="3088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  \mbox{MEU}(e, e') = \max_a \sum_s \, P(s|e,e')\;U(s,a)&#10;\]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58"/>
  <p:tag name="BOXHEIGHT" val="416"/>
  <p:tag name="BOXFONT" val="10"/>
  <p:tag name="BOXWRAP" val="False"/>
  <p:tag name="WORKAROUNDTRANSPARENCYBUG" val="False"/>
  <p:tag name="ALLOWFONTSUBSTITUTION" val="False"/>
  <p:tag name="BITMAPFORMAT" val="png16m"/>
  <p:tag name="ORIGWIDTH" val="368"/>
  <p:tag name="PICTUREFILESIZE" val="3489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  \mbox{MEU}(e, E') = \sum_{e'} P(e' | e) \mbox{MEU}(e,e')&#10;\]}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0"/>
  <p:tag name="PICTUREFILESIZE" val="3186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$&#10;\mbox{VPI}(E_j,E_k|e) = \mbox{VPI}(E_j | e) + \mbox{VPI}(E_k | e, E_j)&#10;$}\\[10pt]&#10;\mat{$&#10;\phantom{\mbox{VPI}_{e}(E_j,E_k)} = \mbox{VPI}(E_k | e) + \mbox{VPI}(E_j | e, E_k)&#10;$}&#10;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19"/>
  <p:tag name="PICTUREFILESIZE" val="5611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\mbox{VPI}(E_j,E_k | e) \neq \mbox{VPI}(E_j | e) + \mbox{VPI}(E_k | e)&#10;\]}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85"/>
  <p:tag name="PICTUREFILESIZE" val="2697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\forall E',e : \mbox{VPI}(E'|e)\geq 0\&#10;\]}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6"/>
  <p:tag name="PICTUREFILESIZE" val="1579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|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47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S,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1"/>
  <p:tag name="PICTUREFILESIZE" val="644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w = 1.0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7"/>
  <p:tag name="PICTUREFILESIZE" val="243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 0.1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43"/>
  <p:tag name="PICTUREFILESIZE" val="209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 0.99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6"/>
  <p:tag name="PICTUREFILESIZE" val="35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Sample from $P(S | +c, -w, +r)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6"/>
  <p:tag name="PICTUREFILESIZE" val="7967"/>
</p:tagLst>
</file>

<file path=ppt/theme/theme1.xml><?xml version="1.0" encoding="utf-8"?>
<a:theme xmlns:a="http://schemas.openxmlformats.org/drawingml/2006/main" name="188_anca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188_anca.thmx</Template>
  <TotalTime>66174</TotalTime>
  <Words>1427</Words>
  <Application>Microsoft Office PowerPoint</Application>
  <PresentationFormat>宽屏</PresentationFormat>
  <Paragraphs>557</Paragraphs>
  <Slides>26</Slides>
  <Notes>7</Notes>
  <HiddenSlides>6</HiddenSlides>
  <MMClips>2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ＭＳ Ｐゴシック</vt:lpstr>
      <vt:lpstr>Palatino</vt:lpstr>
      <vt:lpstr>Arial</vt:lpstr>
      <vt:lpstr>Calibri</vt:lpstr>
      <vt:lpstr>Courier New</vt:lpstr>
      <vt:lpstr>Symbol</vt:lpstr>
      <vt:lpstr>Times New Roman</vt:lpstr>
      <vt:lpstr>Wingdings</vt:lpstr>
      <vt:lpstr>188_anca</vt:lpstr>
      <vt:lpstr>Artificial Intelligence </vt:lpstr>
      <vt:lpstr>Recap: Bayesian Inference (Exact)</vt:lpstr>
      <vt:lpstr>Recap: Bayesian Inference (Sampling)</vt:lpstr>
      <vt:lpstr>Recap: Bayesian Inference (Sampling - Rejection)</vt:lpstr>
      <vt:lpstr>Recap: Bayesian Inference (Sampling - Rejection)</vt:lpstr>
      <vt:lpstr>Recap: Bayesian Inference (Sampling - Likelihood)</vt:lpstr>
      <vt:lpstr>Recap: Bayesian Inference (Sampling – Gibbs)</vt:lpstr>
      <vt:lpstr>Video of Demo Ghostbuster – No probability</vt:lpstr>
      <vt:lpstr>Video of Demo Ghostbusters with Probability</vt:lpstr>
      <vt:lpstr>Decision Networks</vt:lpstr>
      <vt:lpstr>Decision Networks</vt:lpstr>
      <vt:lpstr>Decision Networks</vt:lpstr>
      <vt:lpstr>Decision Networks</vt:lpstr>
      <vt:lpstr>Maximum Expected Utility</vt:lpstr>
      <vt:lpstr>Decisions as Outcome Trees</vt:lpstr>
      <vt:lpstr>Maximum Expected Utility</vt:lpstr>
      <vt:lpstr>Maximum Expected Utility</vt:lpstr>
      <vt:lpstr>Decisions as Outcome Trees</vt:lpstr>
      <vt:lpstr>Ghostbusters Decision Network</vt:lpstr>
      <vt:lpstr>Value of Information</vt:lpstr>
      <vt:lpstr>Value of Information</vt:lpstr>
      <vt:lpstr>Value of Perfect Information</vt:lpstr>
      <vt:lpstr>Value of Information</vt:lpstr>
      <vt:lpstr>VPI Properties</vt:lpstr>
      <vt:lpstr>Quick VPI Questions</vt:lpstr>
      <vt:lpstr>VPI Question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李钦策</cp:lastModifiedBy>
  <cp:revision>3763</cp:revision>
  <cp:lastPrinted>2013-10-23T02:18:13Z</cp:lastPrinted>
  <dcterms:created xsi:type="dcterms:W3CDTF">2004-08-27T04:16:05Z</dcterms:created>
  <dcterms:modified xsi:type="dcterms:W3CDTF">2020-10-20T01:36:28Z</dcterms:modified>
</cp:coreProperties>
</file>